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5"/>
    <p:sldMasterId id="2147483758" r:id="rId6"/>
  </p:sldMasterIdLst>
  <p:notesMasterIdLst>
    <p:notesMasterId r:id="rId19"/>
  </p:notesMasterIdLst>
  <p:sldIdLst>
    <p:sldId id="696" r:id="rId7"/>
    <p:sldId id="699" r:id="rId8"/>
    <p:sldId id="695" r:id="rId9"/>
    <p:sldId id="698" r:id="rId10"/>
    <p:sldId id="702" r:id="rId11"/>
    <p:sldId id="700" r:id="rId12"/>
    <p:sldId id="701" r:id="rId13"/>
    <p:sldId id="703" r:id="rId14"/>
    <p:sldId id="704" r:id="rId15"/>
    <p:sldId id="705" r:id="rId16"/>
    <p:sldId id="706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449"/>
    <a:srgbClr val="ADC6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79083" autoAdjust="0"/>
  </p:normalViewPr>
  <p:slideViewPr>
    <p:cSldViewPr snapToGrid="0">
      <p:cViewPr varScale="1">
        <p:scale>
          <a:sx n="90" d="100"/>
          <a:sy n="90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WILDE Katleen" userId="e073d0d5-7d5c-4d26-869f-22588e557815" providerId="ADAL" clId="{76954B62-E5E9-4486-BEAB-C0C415E90BB3}"/>
    <pc:docChg chg="modSld">
      <pc:chgData name="DE WILDE Katleen" userId="e073d0d5-7d5c-4d26-869f-22588e557815" providerId="ADAL" clId="{76954B62-E5E9-4486-BEAB-C0C415E90BB3}" dt="2023-06-06T09:08:38.134" v="11" actId="6549"/>
      <pc:docMkLst>
        <pc:docMk/>
      </pc:docMkLst>
      <pc:sldChg chg="modNotesTx">
        <pc:chgData name="DE WILDE Katleen" userId="e073d0d5-7d5c-4d26-869f-22588e557815" providerId="ADAL" clId="{76954B62-E5E9-4486-BEAB-C0C415E90BB3}" dt="2023-06-06T09:08:05.487" v="1" actId="6549"/>
        <pc:sldMkLst>
          <pc:docMk/>
          <pc:sldMk cId="3787979321" sldId="695"/>
        </pc:sldMkLst>
      </pc:sldChg>
      <pc:sldChg chg="modNotesTx">
        <pc:chgData name="DE WILDE Katleen" userId="e073d0d5-7d5c-4d26-869f-22588e557815" providerId="ADAL" clId="{76954B62-E5E9-4486-BEAB-C0C415E90BB3}" dt="2023-06-06T09:08:08.299" v="2" actId="6549"/>
        <pc:sldMkLst>
          <pc:docMk/>
          <pc:sldMk cId="538103382" sldId="698"/>
        </pc:sldMkLst>
      </pc:sldChg>
      <pc:sldChg chg="modNotesTx">
        <pc:chgData name="DE WILDE Katleen" userId="e073d0d5-7d5c-4d26-869f-22588e557815" providerId="ADAL" clId="{76954B62-E5E9-4486-BEAB-C0C415E90BB3}" dt="2023-06-06T09:08:02.055" v="0" actId="6549"/>
        <pc:sldMkLst>
          <pc:docMk/>
          <pc:sldMk cId="3450194810" sldId="699"/>
        </pc:sldMkLst>
      </pc:sldChg>
      <pc:sldChg chg="modNotesTx">
        <pc:chgData name="DE WILDE Katleen" userId="e073d0d5-7d5c-4d26-869f-22588e557815" providerId="ADAL" clId="{76954B62-E5E9-4486-BEAB-C0C415E90BB3}" dt="2023-06-06T09:08:38.134" v="11" actId="6549"/>
        <pc:sldMkLst>
          <pc:docMk/>
          <pc:sldMk cId="3489863821" sldId="700"/>
        </pc:sldMkLst>
      </pc:sldChg>
      <pc:sldChg chg="modNotesTx">
        <pc:chgData name="DE WILDE Katleen" userId="e073d0d5-7d5c-4d26-869f-22588e557815" providerId="ADAL" clId="{76954B62-E5E9-4486-BEAB-C0C415E90BB3}" dt="2023-06-06T09:08:16.134" v="5" actId="6549"/>
        <pc:sldMkLst>
          <pc:docMk/>
          <pc:sldMk cId="286570486" sldId="701"/>
        </pc:sldMkLst>
      </pc:sldChg>
      <pc:sldChg chg="modNotesTx">
        <pc:chgData name="DE WILDE Katleen" userId="e073d0d5-7d5c-4d26-869f-22588e557815" providerId="ADAL" clId="{76954B62-E5E9-4486-BEAB-C0C415E90BB3}" dt="2023-06-06T09:08:10.798" v="3" actId="6549"/>
        <pc:sldMkLst>
          <pc:docMk/>
          <pc:sldMk cId="1333588990" sldId="702"/>
        </pc:sldMkLst>
      </pc:sldChg>
      <pc:sldChg chg="modNotesTx">
        <pc:chgData name="DE WILDE Katleen" userId="e073d0d5-7d5c-4d26-869f-22588e557815" providerId="ADAL" clId="{76954B62-E5E9-4486-BEAB-C0C415E90BB3}" dt="2023-06-06T09:08:18.623" v="6" actId="6549"/>
        <pc:sldMkLst>
          <pc:docMk/>
          <pc:sldMk cId="2506698116" sldId="703"/>
        </pc:sldMkLst>
      </pc:sldChg>
      <pc:sldChg chg="modNotesTx">
        <pc:chgData name="DE WILDE Katleen" userId="e073d0d5-7d5c-4d26-869f-22588e557815" providerId="ADAL" clId="{76954B62-E5E9-4486-BEAB-C0C415E90BB3}" dt="2023-06-06T09:08:22.105" v="7" actId="6549"/>
        <pc:sldMkLst>
          <pc:docMk/>
          <pc:sldMk cId="868004736" sldId="704"/>
        </pc:sldMkLst>
      </pc:sldChg>
      <pc:sldChg chg="modNotesTx">
        <pc:chgData name="DE WILDE Katleen" userId="e073d0d5-7d5c-4d26-869f-22588e557815" providerId="ADAL" clId="{76954B62-E5E9-4486-BEAB-C0C415E90BB3}" dt="2023-06-06T09:08:24.231" v="8" actId="6549"/>
        <pc:sldMkLst>
          <pc:docMk/>
          <pc:sldMk cId="242143336" sldId="705"/>
        </pc:sldMkLst>
      </pc:sldChg>
      <pc:sldChg chg="modNotesTx">
        <pc:chgData name="DE WILDE Katleen" userId="e073d0d5-7d5c-4d26-869f-22588e557815" providerId="ADAL" clId="{76954B62-E5E9-4486-BEAB-C0C415E90BB3}" dt="2023-06-06T09:08:27.596" v="10" actId="6549"/>
        <pc:sldMkLst>
          <pc:docMk/>
          <pc:sldMk cId="1308299595" sldId="7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C5AF7-4C6E-4C2B-8AA8-EBE413321A54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2D043-E35A-42C5-818E-25AAA7801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8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159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99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7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72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383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93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463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5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609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63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6FC4-6911-4F29-8F81-CAB1A172A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30169-13CB-45BF-9DA3-4967D21EA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B152-4B87-426B-943C-8C76B326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2E0A3-C011-407E-967D-315F2212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111E8-FD88-40A0-BC07-034D110E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7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EC4B-1DC9-4F0B-8CFF-C90E4FC5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1E31F-E3A1-4571-A566-75E6F6600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8A391-0F4C-41BD-A837-017E4FFC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EAEAB-B2BF-418C-9FF2-E8903FF0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0E4AC-C6EE-46FE-8CEF-6013ADED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9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DC122-6314-4937-952C-6E789534A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5E0CB-FED0-472D-9DD9-9D19033AF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57DD0-2FFC-40F8-AECF-2A3A24AA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3550-F318-451F-BFD5-52FB2E1B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EF591-2CCD-40CE-ACF8-3DA5353B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968F021-1D30-4C3F-B60F-1E652E072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7E6C4586-EA84-44B9-9BE5-BCBB2558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9963" y="-924"/>
            <a:ext cx="10522037" cy="6858924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037" h="6858924">
                <a:moveTo>
                  <a:pt x="0" y="0"/>
                </a:moveTo>
                <a:lnTo>
                  <a:pt x="10522037" y="924"/>
                </a:lnTo>
                <a:lnTo>
                  <a:pt x="10522037" y="6858924"/>
                </a:lnTo>
                <a:lnTo>
                  <a:pt x="9003580" y="6858924"/>
                </a:lnTo>
                <a:lnTo>
                  <a:pt x="1449494" y="4341399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BE" dirty="0"/>
              <a:t>Afbeelding toevoegen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3">
            <a:extLst>
              <a:ext uri="{FF2B5EF4-FFF2-40B4-BE49-F238E27FC236}">
                <a16:creationId xmlns:a16="http://schemas.microsoft.com/office/drawing/2014/main" id="{6315BB3E-DD4D-4881-B101-27CDDA0680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02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968F021-1D30-4C3F-B60F-1E652E072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7E6C4586-EA84-44B9-9BE5-BCBB2558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9963" y="-924"/>
            <a:ext cx="10522037" cy="6858924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037" h="6858924">
                <a:moveTo>
                  <a:pt x="0" y="0"/>
                </a:moveTo>
                <a:lnTo>
                  <a:pt x="10522037" y="924"/>
                </a:lnTo>
                <a:lnTo>
                  <a:pt x="10522037" y="6858924"/>
                </a:lnTo>
                <a:lnTo>
                  <a:pt x="9003580" y="6858924"/>
                </a:lnTo>
                <a:lnTo>
                  <a:pt x="1449494" y="4341399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BE" dirty="0"/>
              <a:t>Afbeelding toevoegen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52759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865C774F-15ED-4057-B828-30B49ED471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58" r="66105"/>
          <a:stretch/>
        </p:blipFill>
        <p:spPr>
          <a:xfrm>
            <a:off x="0" y="5598276"/>
            <a:ext cx="1196502" cy="1259723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CA356F-1988-4267-BF0A-D32EFC56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5CC252-384B-4734-A293-8917505C0C2E}" type="datetimeFigureOut">
              <a:rPr lang="nl-BE" smtClean="0"/>
              <a:pPr/>
              <a:t>6/06/2023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1CC566-E953-40A9-B022-5702AFD6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EAFA5D-148E-47B7-BB56-7B7ECC0A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A30F53-FCD6-42F8-8447-B0A6D0DAD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01651"/>
            <a:ext cx="8081356" cy="4792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nl-NL" dirty="0"/>
              <a:t>Titel komt hier</a:t>
            </a:r>
            <a:endParaRPr lang="nl-BE" dirty="0"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8694F105-F87B-4D1D-802F-8D50FF70CD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1327381"/>
            <a:ext cx="10515600" cy="4740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dirty="0"/>
              <a:t>Inhoud plaats je hier</a:t>
            </a:r>
            <a:endParaRPr lang="nl-BE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9492BBE-A845-42E2-BEEB-0C7240C997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5970" y="163473"/>
            <a:ext cx="2354600" cy="101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86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968F021-1D30-4C3F-B60F-1E652E072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7E6C4586-EA84-44B9-9BE5-BCBB2558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9963" y="-924"/>
            <a:ext cx="10522037" cy="6858924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037" h="6858924">
                <a:moveTo>
                  <a:pt x="0" y="0"/>
                </a:moveTo>
                <a:lnTo>
                  <a:pt x="10522037" y="924"/>
                </a:lnTo>
                <a:lnTo>
                  <a:pt x="10522037" y="6858924"/>
                </a:lnTo>
                <a:lnTo>
                  <a:pt x="9003580" y="6858924"/>
                </a:lnTo>
                <a:lnTo>
                  <a:pt x="1449494" y="4341399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BE" dirty="0"/>
              <a:t>Afbeelding toevoegen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41353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, envelop, visitekaartje&#10;&#10;Automatisch gegenereerde beschrijving">
            <a:extLst>
              <a:ext uri="{FF2B5EF4-FFF2-40B4-BE49-F238E27FC236}">
                <a16:creationId xmlns:a16="http://schemas.microsoft.com/office/drawing/2014/main" id="{C1951EEB-253C-48A0-9550-926FF89A4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86AA8E3-7D28-4260-8060-D0575A14618C}"/>
              </a:ext>
            </a:extLst>
          </p:cNvPr>
          <p:cNvSpPr txBox="1"/>
          <p:nvPr userDrawn="1"/>
        </p:nvSpPr>
        <p:spPr>
          <a:xfrm>
            <a:off x="489790" y="3305490"/>
            <a:ext cx="8313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>
                <a:solidFill>
                  <a:schemeClr val="bg1"/>
                </a:solidFill>
                <a:latin typeface="+mj-lt"/>
              </a:rPr>
              <a:t>Bedankt!</a:t>
            </a:r>
            <a:endParaRPr lang="nl-BE" sz="7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DE90EE-978D-4587-BEDE-7102C8A6CF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2763" y="759497"/>
            <a:ext cx="2354600" cy="101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2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960E-D061-416B-899A-45B25D49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D431A-3B75-4778-85E7-B5CD1376E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47999-0E38-4428-AC36-65A4244DB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6001F-38FE-4EF8-A4FC-56BF22CA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B8325-318C-4F78-BA5D-012897847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5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4591-E8B9-4E9C-80DF-6F833DBC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F633B-5DA9-478E-B52A-86E926AB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6450D-AC70-4990-8B0D-4C57C73A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B5724-AAE9-4514-921C-CB8EF124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FE92-47C4-4E4D-8071-26E79B9B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7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100D3-1FD3-4A81-813B-9A6DC96F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DFA15-D7EA-4D0D-A5C0-74FEFC009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6A5A5-A4A8-4684-98A2-CBFC49B22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A2ABF-09E7-496C-B65D-0673E9F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BFFBA-5B08-41BF-9D4D-1AE004F5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DC093-009A-4804-B141-8CB85160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2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7FEC-1DC7-4DB6-A6E0-823FB9F3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E0454-D16F-4C4E-80B6-5394B1577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C0E50-9F78-4F4B-83D4-B564CF133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79AA-11E4-481A-885E-51720F349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9165E-0561-4F84-8411-DCF8A09FB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E203E-12E8-4E6D-8BAB-AD2416E6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A4775-994C-4E9B-A35C-401454D2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6EE64D-2EDA-437F-BABD-9EC69E62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1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E4757-760D-46ED-B521-D142D47D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F094C-F436-4BFE-9B4D-E6BC09CF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BBCB8-AB2B-476D-8524-1F3D8E2D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3B06D-5172-40DE-8A8D-76AACE31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E8DC9-858E-4438-A4E8-06AFFF8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C2F4BC-B103-4B5D-9FC8-C16B767D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6096-247B-4176-8738-C8CBE650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6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3799-BFC3-4808-9EDF-BA2CFD38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D1E61-4193-42AF-8E8E-61D705057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37D2B-D30E-4A5E-A96B-4898F4082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2000B-047F-4530-A9BE-40C1F703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3AFC4-6AE2-41A1-AC43-D12D8C62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82738-5491-4272-9C09-242E9F08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E45C-DF8E-4B3C-935B-00584932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F425B-794D-4749-84F1-F058B0CAA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B4F51-2C68-48FA-AE02-C045BD471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704C1-F381-4749-974F-81256AED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812C-8364-448D-A0C8-BF2AEF7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89316-5A3B-41DA-B5B1-688F2B30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0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7834B-164D-4BAD-98B4-0DB40A799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F54B6-4910-48C1-A5FE-5AE09966B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98434-5286-4B43-B17B-E40E7793A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2ABC-37E0-4269-92A1-488970A3B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C38FC-9D5E-4A0B-9372-0C2E5D509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871BC1-326C-4334-8B56-1EB776B1B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5CC252-384B-4734-A293-8917505C0C2E}" type="datetimeFigureOut">
              <a:rPr lang="nl-BE" smtClean="0"/>
              <a:pPr/>
              <a:t>6/06/2023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6B3DBD-1ECD-4388-995A-E415658C8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B0EEA-B5FD-49CC-B0F4-FB0DFAFBD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2972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4" r:id="rId2"/>
    <p:sldLayoutId id="214748376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hyperlink" Target="https://fanc.fgov.be/nl/professionals/industriele-activiteiten/industriele-radiografie/informatie-voor-de-burgemeester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5ED43E-96D9-45E5-AA2B-174B4EC88B5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053106" y="1061886"/>
            <a:ext cx="8449328" cy="44564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7200" b="1" dirty="0">
                <a:latin typeface="Arial Nova Cond" panose="020B0506020202020204" pitchFamily="34" charset="0"/>
              </a:rPr>
              <a:t>KB </a:t>
            </a:r>
            <a:r>
              <a:rPr lang="en-GB" sz="7200" b="1" dirty="0" err="1">
                <a:latin typeface="Arial Nova Cond" panose="020B0506020202020204" pitchFamily="34" charset="0"/>
              </a:rPr>
              <a:t>Industriële</a:t>
            </a:r>
            <a:r>
              <a:rPr lang="en-GB" sz="7200" b="1" dirty="0">
                <a:latin typeface="Arial Nova Cond" panose="020B0506020202020204" pitchFamily="34" charset="0"/>
              </a:rPr>
              <a:t> </a:t>
            </a:r>
            <a:r>
              <a:rPr lang="en-GB" sz="7200" b="1" dirty="0" err="1">
                <a:latin typeface="Arial Nova Cond" panose="020B0506020202020204" pitchFamily="34" charset="0"/>
              </a:rPr>
              <a:t>radiografie</a:t>
            </a:r>
            <a:endParaRPr lang="en-GB" sz="7200" b="1" dirty="0">
              <a:latin typeface="Arial Nova Cond" panose="020B0506020202020204" pitchFamily="34" charset="0"/>
            </a:endParaRPr>
          </a:p>
          <a:p>
            <a:pPr marL="0" indent="0" algn="ctr">
              <a:buNone/>
            </a:pPr>
            <a:endParaRPr lang="en-GB" sz="3600" b="1" dirty="0">
              <a:latin typeface="Arial Nova Cond" panose="020B0506020202020204" pitchFamily="34" charset="0"/>
            </a:endParaRPr>
          </a:p>
          <a:p>
            <a:pPr marL="0" indent="0" algn="ctr">
              <a:buNone/>
            </a:pPr>
            <a:r>
              <a:rPr lang="en-GB" sz="3200" b="1" dirty="0" err="1">
                <a:latin typeface="Arial Nova Cond" panose="020B0506020202020204" pitchFamily="34" charset="0"/>
              </a:rPr>
              <a:t>Specifieke</a:t>
            </a:r>
            <a:r>
              <a:rPr lang="en-GB" sz="3200" b="1" dirty="0">
                <a:latin typeface="Arial Nova Cond" panose="020B0506020202020204" pitchFamily="34" charset="0"/>
              </a:rPr>
              <a:t> topics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CB831-CA19-43EB-A0A4-3FBF766E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0576" y="195943"/>
            <a:ext cx="2311977" cy="9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7814929" cy="479252"/>
          </a:xfrm>
        </p:spPr>
        <p:txBody>
          <a:bodyPr/>
          <a:lstStyle/>
          <a:p>
            <a:r>
              <a:rPr lang="en-GB" dirty="0" err="1"/>
              <a:t>Werken</a:t>
            </a:r>
            <a:r>
              <a:rPr lang="en-GB" dirty="0"/>
              <a:t> op </a:t>
            </a:r>
            <a:r>
              <a:rPr lang="en-GB" dirty="0" err="1"/>
              <a:t>publiek</a:t>
            </a:r>
            <a:r>
              <a:rPr lang="en-GB" dirty="0"/>
              <a:t> </a:t>
            </a:r>
            <a:r>
              <a:rPr lang="en-GB" dirty="0" err="1"/>
              <a:t>toegankelijke</a:t>
            </a:r>
            <a:r>
              <a:rPr lang="en-GB" dirty="0"/>
              <a:t> </a:t>
            </a:r>
            <a:r>
              <a:rPr lang="en-GB" dirty="0" err="1"/>
              <a:t>plaats</a:t>
            </a:r>
            <a:r>
              <a:rPr lang="en-GB" dirty="0"/>
              <a:t> (art. 19 §11)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2200941" y="2957226"/>
            <a:ext cx="98776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Afwijking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mogelijk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mits</a:t>
            </a:r>
            <a:endParaRPr lang="en-GB" sz="2800" dirty="0">
              <a:solidFill>
                <a:srgbClr val="0E3449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Schriftelijke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goedkeuring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door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dienst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fysische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erkende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deskundige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GB" sz="2800" dirty="0">
              <a:solidFill>
                <a:srgbClr val="0E3449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Compenserende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maatregelen</a:t>
            </a: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2349797" y="1681558"/>
            <a:ext cx="8718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enkel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Se-75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bronnen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met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maximale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activiteit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van 3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TBq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4" descr="City with solid fill">
            <a:extLst>
              <a:ext uri="{FF2B5EF4-FFF2-40B4-BE49-F238E27FC236}">
                <a16:creationId xmlns:a16="http://schemas.microsoft.com/office/drawing/2014/main" id="{A189A0EA-7E39-787C-9902-735625D00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066" y="180907"/>
            <a:ext cx="1015017" cy="101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7D9ADDE-0F7D-46C0-0870-7161FB00FA41}"/>
              </a:ext>
            </a:extLst>
          </p:cNvPr>
          <p:cNvSpPr/>
          <p:nvPr/>
        </p:nvSpPr>
        <p:spPr>
          <a:xfrm>
            <a:off x="1995376" y="2202962"/>
            <a:ext cx="1885507" cy="627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6205869" cy="479252"/>
          </a:xfrm>
        </p:spPr>
        <p:txBody>
          <a:bodyPr/>
          <a:lstStyle/>
          <a:p>
            <a:r>
              <a:rPr lang="en-GB" dirty="0" err="1"/>
              <a:t>Schatting</a:t>
            </a:r>
            <a:r>
              <a:rPr lang="en-GB" dirty="0"/>
              <a:t> van de </a:t>
            </a:r>
            <a:r>
              <a:rPr lang="en-GB" dirty="0" err="1"/>
              <a:t>dosis</a:t>
            </a:r>
            <a:r>
              <a:rPr lang="en-GB" dirty="0"/>
              <a:t> (art. 21. 3° </a:t>
            </a:r>
            <a:r>
              <a:rPr lang="en-GB" dirty="0" err="1"/>
              <a:t>en</a:t>
            </a:r>
            <a:r>
              <a:rPr lang="en-GB" dirty="0"/>
              <a:t> 4°)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354418" y="3879422"/>
            <a:ext cx="258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ADC67F"/>
                </a:solidFill>
                <a:latin typeface="Calibri" panose="020F0502020204030204"/>
              </a:rPr>
              <a:t>REALISTISCH !!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ADC67F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2073349" y="1774400"/>
            <a:ext cx="100371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Toe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te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voegen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aan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de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vergunningsaanvraag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lang="en-GB" sz="2800" b="1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Schatting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van de </a:t>
            </a:r>
            <a:r>
              <a:rPr kumimoji="0" lang="en-GB" sz="2800" b="1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verwachten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dosis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914400" lvl="1" indent="-457200">
              <a:buFontTx/>
              <a:buChar char="-"/>
              <a:defRPr/>
            </a:pP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Industrieële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radiologen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: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normaal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incidenten</a:t>
            </a: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GB" sz="2800" baseline="0" dirty="0" err="1">
                <a:solidFill>
                  <a:srgbClr val="0E3449"/>
                </a:solidFill>
                <a:latin typeface="Calibri" panose="020F0502020204030204"/>
              </a:rPr>
              <a:t>Interventieteam</a:t>
            </a:r>
            <a:r>
              <a:rPr lang="en-GB" sz="2800" baseline="0" dirty="0">
                <a:solidFill>
                  <a:srgbClr val="0E3449"/>
                </a:solidFill>
                <a:latin typeface="Calibri" panose="020F0502020204030204"/>
              </a:rPr>
              <a:t>: alle </a:t>
            </a:r>
            <a:r>
              <a:rPr lang="en-GB" sz="2800" baseline="0" dirty="0" err="1">
                <a:solidFill>
                  <a:srgbClr val="0E3449"/>
                </a:solidFill>
                <a:latin typeface="Calibri" panose="020F0502020204030204"/>
              </a:rPr>
              <a:t>te</a:t>
            </a:r>
            <a:r>
              <a:rPr lang="en-GB" sz="2800" baseline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baseline="0" dirty="0" err="1">
                <a:solidFill>
                  <a:srgbClr val="0E3449"/>
                </a:solidFill>
                <a:latin typeface="Calibri" panose="020F0502020204030204"/>
              </a:rPr>
              <a:t>voorziene</a:t>
            </a:r>
            <a:r>
              <a:rPr lang="en-GB" sz="2800" baseline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baseline="0" dirty="0" err="1">
                <a:solidFill>
                  <a:srgbClr val="0E3449"/>
                </a:solidFill>
                <a:latin typeface="Calibri" panose="020F0502020204030204"/>
              </a:rPr>
              <a:t>ongevalsscenario’s</a:t>
            </a:r>
            <a:r>
              <a:rPr lang="en-GB" sz="2800" baseline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A16F61-266F-0BB2-F4D4-49DD70968EEC}"/>
              </a:ext>
            </a:extLst>
          </p:cNvPr>
          <p:cNvSpPr txBox="1"/>
          <p:nvPr/>
        </p:nvSpPr>
        <p:spPr>
          <a:xfrm>
            <a:off x="2243471" y="4784115"/>
            <a:ext cx="644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E3449"/>
                </a:solidFill>
                <a:latin typeface="Calibri" panose="020F0502020204030204"/>
              </a:rPr>
              <a:t>DOEL: EVALUATIE </a:t>
            </a:r>
            <a:r>
              <a:rPr lang="en-GB" sz="2800" b="1" dirty="0" err="1">
                <a:solidFill>
                  <a:srgbClr val="0E3449"/>
                </a:solidFill>
                <a:latin typeface="Calibri" panose="020F0502020204030204"/>
              </a:rPr>
              <a:t>en</a:t>
            </a:r>
            <a:r>
              <a:rPr lang="en-GB" sz="2800" b="1" dirty="0">
                <a:solidFill>
                  <a:srgbClr val="0E3449"/>
                </a:solidFill>
                <a:latin typeface="Calibri" panose="020F0502020204030204"/>
              </a:rPr>
              <a:t> OPTIMALISATIE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E8809A7-FF0B-6EB7-581B-865B3DEEF4C1}"/>
              </a:ext>
            </a:extLst>
          </p:cNvPr>
          <p:cNvCxnSpPr>
            <a:cxnSpLocks/>
          </p:cNvCxnSpPr>
          <p:nvPr/>
        </p:nvCxnSpPr>
        <p:spPr>
          <a:xfrm flipH="1">
            <a:off x="1446029" y="2819071"/>
            <a:ext cx="1190847" cy="1130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D251641-DDEC-A0BC-6D8A-548C732D40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75" r="4179" b="17230"/>
          <a:stretch/>
        </p:blipFill>
        <p:spPr>
          <a:xfrm>
            <a:off x="191387" y="133273"/>
            <a:ext cx="1254642" cy="115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76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447" y="622971"/>
            <a:ext cx="7843283" cy="479252"/>
          </a:xfrm>
        </p:spPr>
        <p:txBody>
          <a:bodyPr/>
          <a:lstStyle/>
          <a:p>
            <a:r>
              <a:rPr lang="en-GB" dirty="0" err="1"/>
              <a:t>Risicoanalyse</a:t>
            </a:r>
            <a:r>
              <a:rPr lang="en-GB" dirty="0"/>
              <a:t>, </a:t>
            </a:r>
            <a:r>
              <a:rPr lang="en-GB" dirty="0" err="1"/>
              <a:t>rechtvaardigingen</a:t>
            </a:r>
            <a:r>
              <a:rPr lang="en-GB" dirty="0"/>
              <a:t>… </a:t>
            </a:r>
          </a:p>
          <a:p>
            <a:r>
              <a:rPr lang="en-GB" dirty="0" err="1"/>
              <a:t>veel</a:t>
            </a:r>
            <a:r>
              <a:rPr lang="en-GB" dirty="0"/>
              <a:t> extra </a:t>
            </a:r>
            <a:r>
              <a:rPr lang="en-GB" dirty="0" err="1"/>
              <a:t>administratie</a:t>
            </a:r>
            <a:r>
              <a:rPr lang="en-GB" dirty="0"/>
              <a:t>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450113" y="1792420"/>
            <a:ext cx="550412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NDO-</a:t>
            </a:r>
            <a:r>
              <a:rPr lang="en-GB" sz="2800" dirty="0" err="1"/>
              <a:t>klant</a:t>
            </a:r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2800" dirty="0" err="1"/>
              <a:t>Rechtvaardiging</a:t>
            </a:r>
            <a:r>
              <a:rPr lang="en-GB" sz="2800" dirty="0"/>
              <a:t> IR (</a:t>
            </a:r>
            <a:r>
              <a:rPr lang="en-GB" sz="2800" dirty="0" err="1"/>
              <a:t>risicoanalyse</a:t>
            </a:r>
            <a:r>
              <a:rPr lang="en-GB" sz="2800" dirty="0"/>
              <a:t>/norm)</a:t>
            </a:r>
          </a:p>
          <a:p>
            <a:pPr marL="457200" indent="-457200">
              <a:buFontTx/>
              <a:buChar char="-"/>
            </a:pPr>
            <a:r>
              <a:rPr lang="en-GB" sz="2800" dirty="0" err="1"/>
              <a:t>Rechtvaardiging</a:t>
            </a:r>
            <a:r>
              <a:rPr lang="en-GB" sz="2800" dirty="0"/>
              <a:t> </a:t>
            </a:r>
            <a:r>
              <a:rPr lang="en-GB" sz="2800" dirty="0" err="1"/>
              <a:t>bestralingslocatie</a:t>
            </a:r>
            <a:r>
              <a:rPr lang="en-GB" sz="2800" dirty="0"/>
              <a:t> (</a:t>
            </a:r>
            <a:r>
              <a:rPr lang="en-GB" sz="2800" dirty="0" err="1"/>
              <a:t>risicoanalyse</a:t>
            </a:r>
            <a:r>
              <a:rPr lang="en-GB" sz="2800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1C9CD-8175-E2A3-4AB4-2E46826626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91" t="159" r="16884" b="21695"/>
          <a:stretch/>
        </p:blipFill>
        <p:spPr>
          <a:xfrm>
            <a:off x="264927" y="148414"/>
            <a:ext cx="1402013" cy="16011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737D52-AF40-94D1-B543-B6ACEC19B769}"/>
              </a:ext>
            </a:extLst>
          </p:cNvPr>
          <p:cNvSpPr txBox="1"/>
          <p:nvPr/>
        </p:nvSpPr>
        <p:spPr>
          <a:xfrm>
            <a:off x="6212959" y="1805570"/>
            <a:ext cx="5504119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NDO-</a:t>
            </a:r>
            <a:r>
              <a:rPr lang="en-GB" sz="2800" dirty="0" err="1"/>
              <a:t>firma</a:t>
            </a:r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2800" dirty="0" err="1"/>
              <a:t>Risicoanalyse</a:t>
            </a:r>
            <a:r>
              <a:rPr lang="en-GB" sz="2800" dirty="0"/>
              <a:t> </a:t>
            </a:r>
            <a:r>
              <a:rPr lang="en-GB" sz="2800" dirty="0" err="1"/>
              <a:t>voor</a:t>
            </a:r>
            <a:r>
              <a:rPr lang="en-GB" sz="2800" dirty="0"/>
              <a:t> </a:t>
            </a:r>
            <a:r>
              <a:rPr lang="en-GB" sz="2800" dirty="0" err="1"/>
              <a:t>bepaalde</a:t>
            </a:r>
            <a:r>
              <a:rPr lang="en-GB" sz="2800" dirty="0"/>
              <a:t> </a:t>
            </a:r>
            <a:r>
              <a:rPr lang="en-GB" sz="2800" dirty="0" err="1"/>
              <a:t>plaats</a:t>
            </a:r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2800" dirty="0" err="1"/>
              <a:t>Rechtvaardiging</a:t>
            </a:r>
            <a:r>
              <a:rPr lang="en-GB" sz="2800" dirty="0"/>
              <a:t> </a:t>
            </a:r>
            <a:r>
              <a:rPr lang="en-GB" sz="2800" dirty="0" err="1"/>
              <a:t>techniek</a:t>
            </a:r>
            <a:r>
              <a:rPr lang="en-GB" sz="2800" dirty="0"/>
              <a:t> (</a:t>
            </a:r>
            <a:r>
              <a:rPr lang="en-GB" sz="2800" dirty="0" err="1"/>
              <a:t>toestel</a:t>
            </a:r>
            <a:r>
              <a:rPr lang="en-GB" sz="2800" dirty="0"/>
              <a:t>/</a:t>
            </a:r>
            <a:r>
              <a:rPr lang="en-GB" sz="2800" dirty="0" err="1"/>
              <a:t>bron</a:t>
            </a:r>
            <a:r>
              <a:rPr lang="en-GB" sz="28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77CE35-36F3-BCA3-DF27-3869C319C557}"/>
              </a:ext>
            </a:extLst>
          </p:cNvPr>
          <p:cNvSpPr txBox="1"/>
          <p:nvPr/>
        </p:nvSpPr>
        <p:spPr>
          <a:xfrm>
            <a:off x="5151474" y="4189367"/>
            <a:ext cx="6011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DC67F"/>
                </a:solidFill>
              </a:rPr>
              <a:t>PER TYPE OPDRACHT/CAMPAGNE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3C3920B-34DD-3538-604F-992F1963C2A9}"/>
              </a:ext>
            </a:extLst>
          </p:cNvPr>
          <p:cNvSpPr/>
          <p:nvPr/>
        </p:nvSpPr>
        <p:spPr>
          <a:xfrm>
            <a:off x="3616842" y="4157400"/>
            <a:ext cx="1477926" cy="618092"/>
          </a:xfrm>
          <a:prstGeom prst="rightArrow">
            <a:avLst>
              <a:gd name="adj1" fmla="val 50000"/>
              <a:gd name="adj2" fmla="val 51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6A122B-17E2-2CAF-0CFD-E0329718A854}"/>
              </a:ext>
            </a:extLst>
          </p:cNvPr>
          <p:cNvSpPr txBox="1"/>
          <p:nvPr/>
        </p:nvSpPr>
        <p:spPr>
          <a:xfrm>
            <a:off x="462518" y="4893704"/>
            <a:ext cx="1126696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2800" dirty="0"/>
              <a:t>Info over </a:t>
            </a:r>
            <a:r>
              <a:rPr lang="en-GB" sz="2800" dirty="0" err="1"/>
              <a:t>uit</a:t>
            </a:r>
            <a:r>
              <a:rPr lang="en-GB" sz="2800" dirty="0"/>
              <a:t> </a:t>
            </a:r>
            <a:r>
              <a:rPr lang="en-GB" sz="2800" dirty="0" err="1"/>
              <a:t>te</a:t>
            </a:r>
            <a:r>
              <a:rPr lang="en-GB" sz="2800" dirty="0"/>
              <a:t> </a:t>
            </a:r>
            <a:r>
              <a:rPr lang="en-GB" sz="2800" dirty="0" err="1"/>
              <a:t>voeren</a:t>
            </a:r>
            <a:r>
              <a:rPr lang="en-GB" sz="2800" dirty="0"/>
              <a:t> </a:t>
            </a:r>
            <a:r>
              <a:rPr lang="en-GB" sz="2800" dirty="0" err="1"/>
              <a:t>controles</a:t>
            </a:r>
            <a:r>
              <a:rPr lang="en-GB" sz="2800" dirty="0"/>
              <a:t> (24u op </a:t>
            </a:r>
            <a:r>
              <a:rPr lang="en-GB" sz="2800" dirty="0" err="1"/>
              <a:t>voorhand</a:t>
            </a:r>
            <a:r>
              <a:rPr lang="en-GB" sz="2800" dirty="0"/>
              <a:t>)</a:t>
            </a:r>
          </a:p>
          <a:p>
            <a:pPr marL="457200" indent="-457200">
              <a:buFontTx/>
              <a:buChar char="-"/>
            </a:pPr>
            <a:r>
              <a:rPr lang="en-GB" sz="2800" dirty="0" err="1"/>
              <a:t>Verwittigen</a:t>
            </a:r>
            <a:r>
              <a:rPr lang="en-GB" sz="2800" dirty="0"/>
              <a:t> </a:t>
            </a:r>
            <a:r>
              <a:rPr lang="en-GB" sz="2800" dirty="0" err="1"/>
              <a:t>burgemeester</a:t>
            </a:r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2800" dirty="0" err="1"/>
              <a:t>Certificaat</a:t>
            </a:r>
            <a:r>
              <a:rPr lang="en-GB" sz="2800" dirty="0"/>
              <a:t> bunker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Contract</a:t>
            </a:r>
          </a:p>
        </p:txBody>
      </p:sp>
    </p:spTree>
    <p:extLst>
      <p:ext uri="{BB962C8B-B14F-4D97-AF65-F5344CB8AC3E}">
        <p14:creationId xmlns:p14="http://schemas.microsoft.com/office/powerpoint/2010/main" val="34501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98159" y="1027008"/>
            <a:ext cx="6205869" cy="479252"/>
          </a:xfrm>
        </p:spPr>
        <p:txBody>
          <a:bodyPr/>
          <a:lstStyle/>
          <a:p>
            <a:r>
              <a:rPr lang="en-GB" dirty="0" err="1"/>
              <a:t>Verwittigen</a:t>
            </a:r>
            <a:r>
              <a:rPr lang="en-GB" dirty="0"/>
              <a:t> van </a:t>
            </a:r>
            <a:r>
              <a:rPr lang="en-GB" dirty="0" err="1"/>
              <a:t>burgemeester</a:t>
            </a:r>
            <a:r>
              <a:rPr lang="en-GB" dirty="0"/>
              <a:t> (art. 6.§6)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2208027" y="2059936"/>
            <a:ext cx="5986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door NDO-</a:t>
            </a:r>
            <a:r>
              <a:rPr lang="en-GB" sz="2800" dirty="0" err="1"/>
              <a:t>klant</a:t>
            </a:r>
            <a:endParaRPr lang="en-GB" sz="2800" dirty="0"/>
          </a:p>
          <a:p>
            <a:r>
              <a:rPr lang="en-GB" sz="2800" dirty="0"/>
              <a:t>15 </a:t>
            </a:r>
            <a:r>
              <a:rPr lang="en-GB" sz="2800" dirty="0" err="1"/>
              <a:t>dagen</a:t>
            </a:r>
            <a:r>
              <a:rPr lang="en-GB" sz="2800" dirty="0"/>
              <a:t> op </a:t>
            </a:r>
            <a:r>
              <a:rPr lang="en-GB" sz="2800" dirty="0" err="1"/>
              <a:t>voorhand</a:t>
            </a:r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0FCD2-7C54-4390-2381-C6008E684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68" r="11621" b="17708"/>
          <a:stretch/>
        </p:blipFill>
        <p:spPr>
          <a:xfrm>
            <a:off x="223284" y="178952"/>
            <a:ext cx="1828800" cy="1857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7C3A5E-252D-DEBB-8EF4-DCA83E5E99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476" t="-1" r="16835" b="17389"/>
          <a:stretch/>
        </p:blipFill>
        <p:spPr>
          <a:xfrm>
            <a:off x="5675043" y="2036702"/>
            <a:ext cx="841913" cy="9541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2208026" y="3366904"/>
            <a:ext cx="90226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Hoe?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Email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Info </a:t>
            </a:r>
            <a:r>
              <a:rPr lang="en-GB" sz="2800" dirty="0" err="1"/>
              <a:t>voor</a:t>
            </a:r>
            <a:r>
              <a:rPr lang="en-GB" sz="2800" dirty="0"/>
              <a:t> </a:t>
            </a:r>
            <a:r>
              <a:rPr lang="en-GB" sz="2800" dirty="0" err="1"/>
              <a:t>burgemeester</a:t>
            </a:r>
            <a:r>
              <a:rPr lang="en-GB" sz="2800" dirty="0"/>
              <a:t>:</a:t>
            </a:r>
            <a:r>
              <a:rPr lang="nl-NL" sz="2800" dirty="0">
                <a:solidFill>
                  <a:srgbClr val="0E3449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Informatie voor de burgemeester | FANC - Federaal Agentschap voor Nucleaire Controle (fgov.be)</a:t>
            </a:r>
            <a:endParaRPr lang="en-GB" sz="2800" dirty="0">
              <a:solidFill>
                <a:srgbClr val="0E3449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1970044-299A-5868-51FA-9231B8BF227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923" r="6359" b="19462"/>
          <a:stretch/>
        </p:blipFill>
        <p:spPr>
          <a:xfrm>
            <a:off x="3718266" y="3567719"/>
            <a:ext cx="796610" cy="7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7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6205869" cy="479252"/>
          </a:xfrm>
        </p:spPr>
        <p:txBody>
          <a:bodyPr/>
          <a:lstStyle/>
          <a:p>
            <a:r>
              <a:rPr lang="en-GB" dirty="0" err="1"/>
              <a:t>Jaarlijkse</a:t>
            </a:r>
            <a:r>
              <a:rPr lang="en-GB" dirty="0"/>
              <a:t> </a:t>
            </a:r>
            <a:r>
              <a:rPr lang="en-GB" dirty="0" err="1"/>
              <a:t>dosisbeperking</a:t>
            </a:r>
            <a:r>
              <a:rPr lang="en-GB" dirty="0"/>
              <a:t> 300µSv </a:t>
            </a:r>
          </a:p>
          <a:p>
            <a:r>
              <a:rPr lang="en-GB" dirty="0"/>
              <a:t>(art. 17§2, art. 18§2, art. 19§3)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385938" y="1743310"/>
            <a:ext cx="9516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Zowel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werven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bestralingsinfrastructuur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bunker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niet-beroephalve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blootgestelde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385938" y="4319461"/>
            <a:ext cx="9456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Berekening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	(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methodologie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voorzien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O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mgevingsdosimeter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(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bv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bunker)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0FDF65-6E57-2B9F-0578-982301FF56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44" r="8751" b="19940"/>
          <a:stretch/>
        </p:blipFill>
        <p:spPr>
          <a:xfrm>
            <a:off x="385938" y="169679"/>
            <a:ext cx="1379068" cy="13365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385938" y="2934466"/>
            <a:ext cx="11709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sng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Waarom</a:t>
            </a:r>
            <a:r>
              <a:rPr kumimoji="0" lang="en-GB" sz="280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verplichting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(IAEA GSR Part 3, ICRP103,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Richtlijn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2013/59/EURATOM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 descr="Calculator with solid fill">
            <a:extLst>
              <a:ext uri="{FF2B5EF4-FFF2-40B4-BE49-F238E27FC236}">
                <a16:creationId xmlns:a16="http://schemas.microsoft.com/office/drawing/2014/main" id="{7D9681CD-BE44-B5F2-59AF-8533EFA6C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9949" y="4493755"/>
            <a:ext cx="772551" cy="77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7166343" cy="479252"/>
          </a:xfrm>
        </p:spPr>
        <p:txBody>
          <a:bodyPr/>
          <a:lstStyle/>
          <a:p>
            <a:r>
              <a:rPr lang="en-GB" dirty="0" err="1"/>
              <a:t>Overwaking</a:t>
            </a:r>
            <a:r>
              <a:rPr lang="en-GB" dirty="0"/>
              <a:t> van de perimeter (art. 8, art. 19 §7)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404482" y="2077087"/>
            <a:ext cx="11190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NDO-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klant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moet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beschikking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stellen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overwaking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65006" y="3157331"/>
            <a:ext cx="82012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 </a:t>
            </a:r>
            <a:r>
              <a:rPr kumimoji="0" lang="en-GB" sz="2800" i="0" u="sng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personen</a:t>
            </a:r>
            <a:r>
              <a:rPr kumimoji="0" lang="en-GB" sz="280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Niet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-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beroepshalve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blootgesteld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STEEDS BUITEN DE PERIMETER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Geen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extra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opleidingsvereisten</a:t>
            </a: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Schriftelijk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vastgelegd</a:t>
            </a: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3B71B-FB80-355C-1E54-F0554C8D4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37" t="3037" r="11302" b="23768"/>
          <a:stretch/>
        </p:blipFill>
        <p:spPr>
          <a:xfrm>
            <a:off x="127592" y="79744"/>
            <a:ext cx="1456659" cy="137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8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0DCD42E2-7A28-ACB8-FE74-8D5FA8F27616}"/>
              </a:ext>
            </a:extLst>
          </p:cNvPr>
          <p:cNvSpPr/>
          <p:nvPr/>
        </p:nvSpPr>
        <p:spPr>
          <a:xfrm>
            <a:off x="2204927" y="914456"/>
            <a:ext cx="2195623" cy="8821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6205869" cy="479252"/>
          </a:xfrm>
        </p:spPr>
        <p:txBody>
          <a:bodyPr/>
          <a:lstStyle/>
          <a:p>
            <a:r>
              <a:rPr lang="en-GB" dirty="0" err="1"/>
              <a:t>Verplicht</a:t>
            </a:r>
            <a:r>
              <a:rPr lang="en-GB" dirty="0"/>
              <a:t> IR in bunker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93357" y="1095153"/>
            <a:ext cx="860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Verplaatsbare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werkstukken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&lt;1m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&lt; 500kg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5429250" y="2640326"/>
            <a:ext cx="518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STRALINGSBESCHERMING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3870251" y="2097499"/>
            <a:ext cx="8201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werks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tukken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zullen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sneller</a:t>
            </a:r>
            <a:r>
              <a:rPr lang="en-GB" sz="2800" noProof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noProof="0" dirty="0" err="1">
                <a:solidFill>
                  <a:srgbClr val="0E3449"/>
                </a:solidFill>
                <a:latin typeface="Calibri" panose="020F0502020204030204"/>
              </a:rPr>
              <a:t>ingebouw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d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worden</a:t>
            </a:r>
            <a:endParaRPr kumimoji="0" lang="en-GB" sz="2800" b="0" i="0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A12FE030-F194-2192-35C0-DD1D138E5A46}"/>
              </a:ext>
            </a:extLst>
          </p:cNvPr>
          <p:cNvSpPr/>
          <p:nvPr/>
        </p:nvSpPr>
        <p:spPr>
          <a:xfrm>
            <a:off x="244549" y="213043"/>
            <a:ext cx="946298" cy="88211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phic 9" descr="Radioactive outline">
            <a:extLst>
              <a:ext uri="{FF2B5EF4-FFF2-40B4-BE49-F238E27FC236}">
                <a16:creationId xmlns:a16="http://schemas.microsoft.com/office/drawing/2014/main" id="{B3D479AB-E04C-4B3E-496A-D532C9A62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876" y="489097"/>
            <a:ext cx="499729" cy="4997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8F32BE1-E7DA-D6D1-BB08-9B76E5355A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804" r="7528" b="18026"/>
          <a:stretch/>
        </p:blipFill>
        <p:spPr>
          <a:xfrm>
            <a:off x="3870251" y="4229593"/>
            <a:ext cx="1507639" cy="1477107"/>
          </a:xfrm>
          <a:prstGeom prst="rect">
            <a:avLst/>
          </a:prstGeom>
        </p:spPr>
      </p:pic>
      <p:sp>
        <p:nvSpPr>
          <p:cNvPr id="24" name="Arrow: Right 23">
            <a:extLst>
              <a:ext uri="{FF2B5EF4-FFF2-40B4-BE49-F238E27FC236}">
                <a16:creationId xmlns:a16="http://schemas.microsoft.com/office/drawing/2014/main" id="{F3B056B2-7F97-1309-C95A-96143065D01D}"/>
              </a:ext>
            </a:extLst>
          </p:cNvPr>
          <p:cNvSpPr/>
          <p:nvPr/>
        </p:nvSpPr>
        <p:spPr>
          <a:xfrm>
            <a:off x="4024010" y="2724951"/>
            <a:ext cx="1360968" cy="393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B7CA8638-DCB0-D82C-DE05-2764E8FDFB90}"/>
              </a:ext>
            </a:extLst>
          </p:cNvPr>
          <p:cNvSpPr/>
          <p:nvPr/>
        </p:nvSpPr>
        <p:spPr>
          <a:xfrm>
            <a:off x="9447914" y="2640326"/>
            <a:ext cx="458085" cy="459519"/>
          </a:xfrm>
          <a:prstGeom prst="downArrow">
            <a:avLst/>
          </a:prstGeom>
          <a:solidFill>
            <a:srgbClr val="0E34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AE7A32D-2AE6-5BE9-6D89-494D3051952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498" r="15342" b="18665"/>
          <a:stretch/>
        </p:blipFill>
        <p:spPr>
          <a:xfrm>
            <a:off x="6262577" y="4166992"/>
            <a:ext cx="1290281" cy="1539708"/>
          </a:xfrm>
          <a:prstGeom prst="rect">
            <a:avLst/>
          </a:prstGeom>
        </p:spPr>
      </p:pic>
      <p:pic>
        <p:nvPicPr>
          <p:cNvPr id="29" name="Graphic 28" descr="Add with solid fill">
            <a:extLst>
              <a:ext uri="{FF2B5EF4-FFF2-40B4-BE49-F238E27FC236}">
                <a16:creationId xmlns:a16="http://schemas.microsoft.com/office/drawing/2014/main" id="{27F8B7B2-38E0-4575-BF11-D754AFECAB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90502" y="4772556"/>
            <a:ext cx="523220" cy="523220"/>
          </a:xfrm>
          <a:prstGeom prst="rect">
            <a:avLst/>
          </a:prstGeom>
        </p:spPr>
      </p:pic>
      <p:pic>
        <p:nvPicPr>
          <p:cNvPr id="4" name="Graphic 3" descr="Devil face with solid fill with solid fill">
            <a:extLst>
              <a:ext uri="{FF2B5EF4-FFF2-40B4-BE49-F238E27FC236}">
                <a16:creationId xmlns:a16="http://schemas.microsoft.com/office/drawing/2014/main" id="{9E94DC77-A62D-4C98-E044-D5F3655031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8299" y="1858070"/>
            <a:ext cx="1067391" cy="10673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0C1C3F-ABD5-EC43-3D6C-3BD22D7C7717}"/>
              </a:ext>
            </a:extLst>
          </p:cNvPr>
          <p:cNvSpPr txBox="1"/>
          <p:nvPr/>
        </p:nvSpPr>
        <p:spPr>
          <a:xfrm>
            <a:off x="4079210" y="3694455"/>
            <a:ext cx="5188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NIET TOEGELATEN</a:t>
            </a:r>
          </a:p>
        </p:txBody>
      </p:sp>
    </p:spTree>
    <p:extLst>
      <p:ext uri="{BB962C8B-B14F-4D97-AF65-F5344CB8AC3E}">
        <p14:creationId xmlns:p14="http://schemas.microsoft.com/office/powerpoint/2010/main" val="348986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7" grpId="0"/>
      <p:bldP spid="24" grpId="0" animBg="1"/>
      <p:bldP spid="25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6205869" cy="479252"/>
          </a:xfrm>
        </p:spPr>
        <p:txBody>
          <a:bodyPr/>
          <a:lstStyle/>
          <a:p>
            <a:r>
              <a:rPr lang="en-GB" dirty="0"/>
              <a:t>Wat met </a:t>
            </a:r>
            <a:r>
              <a:rPr lang="en-GB" dirty="0" err="1"/>
              <a:t>buitenlandse</a:t>
            </a:r>
            <a:r>
              <a:rPr lang="en-GB" dirty="0"/>
              <a:t> </a:t>
            </a:r>
            <a:r>
              <a:rPr lang="en-GB" dirty="0" err="1"/>
              <a:t>ondernemingen</a:t>
            </a:r>
            <a:r>
              <a:rPr lang="en-GB" dirty="0"/>
              <a:t>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65005" y="1748067"/>
            <a:ext cx="937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Zelfde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regels van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toepassing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op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buitenlandse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ondernemingen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65006" y="2943980"/>
            <a:ext cx="100371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u="sng" dirty="0" err="1">
                <a:solidFill>
                  <a:srgbClr val="0E3449"/>
                </a:solidFill>
                <a:latin typeface="Calibri" panose="020F0502020204030204"/>
              </a:rPr>
              <a:t>Garantie</a:t>
            </a:r>
            <a:endParaRPr kumimoji="0" lang="en-GB" sz="2800" i="0" u="sng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NDO-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klant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heeft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de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verantwoordelijkheid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om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na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te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gaan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of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deze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onderneming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FANC-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vergunning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heeft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Inspecties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door FANC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bij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alle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ondernemingen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vergund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voor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industriële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radiografie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C9724-F4CB-9FA1-935D-994FBD8050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23" r="6359" b="17708"/>
          <a:stretch/>
        </p:blipFill>
        <p:spPr>
          <a:xfrm>
            <a:off x="140439" y="160052"/>
            <a:ext cx="1479438" cy="140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6205869" cy="479252"/>
          </a:xfrm>
        </p:spPr>
        <p:txBody>
          <a:bodyPr/>
          <a:lstStyle/>
          <a:p>
            <a:r>
              <a:rPr lang="en-GB" dirty="0" err="1"/>
              <a:t>Opleiding</a:t>
            </a:r>
            <a:r>
              <a:rPr lang="en-GB" dirty="0"/>
              <a:t> </a:t>
            </a:r>
            <a:r>
              <a:rPr lang="en-GB" dirty="0" err="1"/>
              <a:t>industrieel</a:t>
            </a:r>
            <a:r>
              <a:rPr lang="en-GB" dirty="0"/>
              <a:t> </a:t>
            </a:r>
            <a:r>
              <a:rPr lang="en-GB" dirty="0" err="1"/>
              <a:t>radioloog</a:t>
            </a:r>
            <a:r>
              <a:rPr lang="en-GB" dirty="0"/>
              <a:t> (art. 13)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96903" y="3075132"/>
            <a:ext cx="98776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4u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initiële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opleiding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VOOR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tewerkstelling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industriële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radiografie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opleiding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AgSB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(24u/16u/8u) –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binnen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3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maand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96903" y="1753134"/>
            <a:ext cx="10037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manipulaties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door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industrieel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radioloog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opleiding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990AAE-5554-0DC1-CE3B-D299D7059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23" t="2399" r="8432" b="22173"/>
          <a:stretch/>
        </p:blipFill>
        <p:spPr>
          <a:xfrm>
            <a:off x="97909" y="16734"/>
            <a:ext cx="1544268" cy="137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382771"/>
            <a:ext cx="6205869" cy="479252"/>
          </a:xfrm>
        </p:spPr>
        <p:txBody>
          <a:bodyPr/>
          <a:lstStyle/>
          <a:p>
            <a:r>
              <a:rPr lang="en-GB" dirty="0"/>
              <a:t>Bunker die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voldoet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de TR?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96903" y="3075132"/>
            <a:ext cx="9877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CONFORM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maken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werken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 met 1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radioloog</a:t>
            </a:r>
            <a:endParaRPr lang="en-GB" sz="2800" dirty="0">
              <a:solidFill>
                <a:srgbClr val="0E3449"/>
              </a:solidFill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Niet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conform 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vereisten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van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bestralingsinfrastructuur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96903" y="1753134"/>
            <a:ext cx="10037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bestralingsinfrastructuur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247D2B2E-0EBB-2221-C302-A53503844548}"/>
              </a:ext>
            </a:extLst>
          </p:cNvPr>
          <p:cNvSpPr/>
          <p:nvPr/>
        </p:nvSpPr>
        <p:spPr>
          <a:xfrm>
            <a:off x="244549" y="213043"/>
            <a:ext cx="946298" cy="88211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Graphic 12" descr="Radioactive outline">
            <a:extLst>
              <a:ext uri="{FF2B5EF4-FFF2-40B4-BE49-F238E27FC236}">
                <a16:creationId xmlns:a16="http://schemas.microsoft.com/office/drawing/2014/main" id="{93016105-0266-4D83-785F-84E6A6C6B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876" y="489097"/>
            <a:ext cx="499729" cy="49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7B2B79C-97D7-4405-AEBC-528008708BC2}" vid="{3DF71587-206F-474D-BCF5-DCBF54A3FBD0}"/>
    </a:ext>
  </a:extLst>
</a:theme>
</file>

<file path=ppt/theme/theme2.xml><?xml version="1.0" encoding="utf-8"?>
<a:theme xmlns:a="http://schemas.openxmlformats.org/drawingml/2006/main" name="FANC (NL) Thema">
  <a:themeElements>
    <a:clrScheme name="FANC - AFCN">
      <a:dk1>
        <a:srgbClr val="0E3449"/>
      </a:dk1>
      <a:lt1>
        <a:sysClr val="window" lastClr="FFFFFF"/>
      </a:lt1>
      <a:dk2>
        <a:srgbClr val="ADC67F"/>
      </a:dk2>
      <a:lt2>
        <a:srgbClr val="FFFFFF"/>
      </a:lt2>
      <a:accent1>
        <a:srgbClr val="ADC67F"/>
      </a:accent1>
      <a:accent2>
        <a:srgbClr val="7F9771"/>
      </a:accent2>
      <a:accent3>
        <a:srgbClr val="576F66"/>
      </a:accent3>
      <a:accent4>
        <a:srgbClr val="344E56"/>
      </a:accent4>
      <a:accent5>
        <a:srgbClr val="0E3449"/>
      </a:accent5>
      <a:accent6>
        <a:srgbClr val="FFFFFF"/>
      </a:accent6>
      <a:hlink>
        <a:srgbClr val="C0504D"/>
      </a:hlink>
      <a:folHlink>
        <a:srgbClr val="63242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NC-AFCN_PowerPoint template.pptx" id="{EC3AD95A-5592-4764-83F6-B9FF7BCD4430}" vid="{70600E00-D3A4-41F8-9570-0C13513B97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dustrial Radiography Document" ma:contentTypeID="0x01010085B4997E47BA954687A83174823B53FB5500B8A1B22C5C9A6643A76337A499BF0A72" ma:contentTypeVersion="28" ma:contentTypeDescription="2015-06-24 (DH)" ma:contentTypeScope="" ma:versionID="4ad103e0c17b19915f92d3c9804064b0">
  <xsd:schema xmlns:xsd="http://www.w3.org/2001/XMLSchema" xmlns:xs="http://www.w3.org/2001/XMLSchema" xmlns:p="http://schemas.microsoft.com/office/2006/metadata/properties" xmlns:ns1="http://schemas.microsoft.com/sharepoint/v3" xmlns:ns2="12d5f553-d8e2-4dad-9275-f6439e86c7bb" targetNamespace="http://schemas.microsoft.com/office/2006/metadata/properties" ma:root="true" ma:fieldsID="ee8ba3c447c306f286ebd4d5150f095b" ns1:_="" ns2:_="">
    <xsd:import namespace="http://schemas.microsoft.com/sharepoint/v3"/>
    <xsd:import namespace="12d5f553-d8e2-4dad-9275-f6439e86c7bb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2:Document_x0020_Author" minOccurs="0"/>
                <xsd:element ref="ns2:Document_x0020_Language" minOccurs="0"/>
                <xsd:element ref="ns2:Document_x0020_Distribution" minOccurs="0"/>
                <xsd:element ref="ns2:Document_x0020_File_x0020_Format" minOccurs="0"/>
                <xsd:element ref="ns2:Document_x0020_Status" minOccurs="0"/>
                <xsd:element ref="ns2:Creation_x0020_Date" minOccurs="0"/>
                <xsd:element ref="ns2:Send_x0020_Date" minOccurs="0"/>
                <xsd:element ref="ns2:TaxCatchAllLabel" minOccurs="0"/>
                <xsd:element ref="ns2:_dlc_DocId" minOccurs="0"/>
                <xsd:element ref="ns2:adf4fe3c25fa42ed831227357618e3b0" minOccurs="0"/>
                <xsd:element ref="ns2:_dlc_DocIdUrl" minOccurs="0"/>
                <xsd:element ref="ns2:m1f9105012f746be86e0eeed50b8059f" minOccurs="0"/>
                <xsd:element ref="ns2:_dlc_DocIdPersistId" minOccurs="0"/>
                <xsd:element ref="ns2:fca67e54f7f048c8836b3807546d050a" minOccurs="0"/>
                <xsd:element ref="ns2:h3b06de2462a47c08af4973d8811c24d" minOccurs="0"/>
                <xsd:element ref="ns2:TaxCatchAll" minOccurs="0"/>
                <xsd:element ref="ns2:External_x0020_Counterpart_x0020_IAII" minOccurs="0"/>
                <xsd:element ref="ns2:Meeting_x0020_Date" minOccurs="0"/>
                <xsd:element ref="ns2:Year" minOccurs="0"/>
                <xsd:element ref="ns2:External_x0020_Counterpart_x0020_IR" minOccurs="0"/>
                <xsd:element ref="ns2:Process_x0020_Document"/>
                <xsd:element ref="ns2:Document_x0020_Type_x0020_IAII"/>
                <xsd:element ref="ns2:Make_x0020_Record" minOccurs="0"/>
                <xsd:element ref="ns2:Themes_x0020_IAII_x0020_-_x0020_Industrial_x0020_Radiography" minOccurs="0"/>
                <xsd:element ref="ns2:OE_x0020_Number_x0020__x0028_CIS_x002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description="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5f553-d8e2-4dad-9275-f6439e86c7bb" elementFormDefault="qualified">
    <xsd:import namespace="http://schemas.microsoft.com/office/2006/documentManagement/types"/>
    <xsd:import namespace="http://schemas.microsoft.com/office/infopath/2007/PartnerControls"/>
    <xsd:element name="Document_x0020_Author" ma:index="5" nillable="true" ma:displayName="Document Author" ma:description="Example : DUPONT Jean;SMITH K.; KONING Filip" ma:internalName="Document_x0020_Author" ma:readOnly="false">
      <xsd:simpleType>
        <xsd:restriction base="dms:Text">
          <xsd:maxLength value="255"/>
        </xsd:restriction>
      </xsd:simpleType>
    </xsd:element>
    <xsd:element name="Document_x0020_Language" ma:index="6" nillable="true" ma:displayName="Document Language" ma:internalName="Document_x0020_Languag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L"/>
                    <xsd:enumeration value="FR"/>
                    <xsd:enumeration value="EN"/>
                    <xsd:enumeration value="DE"/>
                    <xsd:enumeration value="FR-NL"/>
                    <xsd:enumeration value="Other"/>
                    <xsd:enumeration value="Not Applicable"/>
                  </xsd:restriction>
                </xsd:simpleType>
              </xsd:element>
            </xsd:sequence>
          </xsd:extension>
        </xsd:complexContent>
      </xsd:complexType>
    </xsd:element>
    <xsd:element name="Document_x0020_Distribution" ma:index="7" nillable="true" ma:displayName="Document Distribution" ma:description="To created Record" ma:format="Dropdown" ma:internalName="Document_x0020_Distribution" ma:readOnly="false">
      <xsd:simpleType>
        <xsd:restriction base="dms:Choice">
          <xsd:enumeration value="Restricted"/>
          <xsd:enumeration value="Public"/>
        </xsd:restriction>
      </xsd:simpleType>
    </xsd:element>
    <xsd:element name="Document_x0020_File_x0020_Format" ma:index="8" nillable="true" ma:displayName="Document File Format" ma:description="File Extension" ma:format="Dropdown" ma:internalName="Document_x0020_File_x0020_Format" ma:readOnly="false">
      <xsd:simpleType>
        <xsd:restriction base="dms:Choice">
          <xsd:enumeration value="Word"/>
          <xsd:enumeration value="Excel"/>
          <xsd:enumeration value="Powerpoint"/>
          <xsd:enumeration value="Visio"/>
          <xsd:enumeration value="PDF"/>
          <xsd:enumeration value="Mail"/>
          <xsd:enumeration value="Text"/>
          <xsd:enumeration value="Picture"/>
          <xsd:enumeration value="Tiff"/>
          <xsd:enumeration value="Webpage"/>
          <xsd:enumeration value="XML"/>
        </xsd:restriction>
      </xsd:simpleType>
    </xsd:element>
    <xsd:element name="Document_x0020_Status" ma:index="11" nillable="true" ma:displayName="Document Status" ma:format="Dropdown" ma:internalName="Document_x0020_Status" ma:readOnly="false">
      <xsd:simpleType>
        <xsd:restriction base="dms:Choice">
          <xsd:enumeration value="Abrogate Document"/>
          <xsd:enumeration value="Draft"/>
          <xsd:enumeration value="Revised Draft"/>
          <xsd:enumeration value="Final"/>
          <xsd:enumeration value="Record"/>
          <xsd:enumeration value="In Effect"/>
          <xsd:enumeration value="Obsolete"/>
        </xsd:restriction>
      </xsd:simpleType>
    </xsd:element>
    <xsd:element name="Creation_x0020_Date" ma:index="13" nillable="true" ma:displayName="Creation Date" ma:description="Document date created by the Document Author" ma:format="DateOnly" ma:internalName="Creation_x0020_Date" ma:readOnly="false">
      <xsd:simpleType>
        <xsd:restriction base="dms:DateTime"/>
      </xsd:simpleType>
    </xsd:element>
    <xsd:element name="Send_x0020_Date" ma:index="14" nillable="true" ma:displayName="Send Date" ma:description="Document sending outside the Agency" ma:format="DateOnly" ma:internalName="Send_x0020_Date" ma:readOnly="false">
      <xsd:simpleType>
        <xsd:restriction base="dms:DateTime"/>
      </xsd:simpleType>
    </xsd:element>
    <xsd:element name="TaxCatchAllLabel" ma:index="15" nillable="true" ma:displayName="Taxonomy Catch All Column1" ma:hidden="true" ma:list="{5aea1a73-3b20-4898-bbef-8da84eb3ae40}" ma:internalName="TaxCatchAllLabel" ma:readOnly="true" ma:showField="CatchAllDataLabel" ma:web="12d5f553-d8e2-4dad-9275-f6439e86c7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adf4fe3c25fa42ed831227357618e3b0" ma:index="21" nillable="true" ma:taxonomy="true" ma:internalName="adf4fe3c25fa42ed831227357618e3b0" ma:taxonomyFieldName="Agency_x0020_Activity" ma:displayName="Agency Activity" ma:readOnly="false" ma:fieldId="{adf4fe3c-25fa-42ed-8312-27357618e3b0}" ma:sspId="f23ee07e-44a3-44b6-9669-1f0241a5eb19" ma:termSetId="dfdc572e-7216-444b-9753-3c4a6ce1a0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1f9105012f746be86e0eeed50b8059f" ma:index="24" nillable="true" ma:taxonomy="true" ma:internalName="m1f9105012f746be86e0eeed50b8059f" ma:taxonomyFieldName="Generic_x0020_Document_x0020_Format" ma:displayName="Generic Document Format" ma:readOnly="false" ma:fieldId="{61f91050-12f7-46be-86e0-eeed50b8059f}" ma:sspId="f23ee07e-44a3-44b6-9669-1f0241a5eb19" ma:termSetId="9634081b-085d-4056-a3de-8eac1c1013e9" ma:anchorId="76d73586-5817-4b93-b9d3-f3f2c588dace" ma:open="false" ma:isKeyword="false">
      <xsd:complexType>
        <xsd:sequence>
          <xsd:element ref="pc:Terms" minOccurs="0" maxOccurs="1"/>
        </xsd:sequence>
      </xsd:complexType>
    </xsd:element>
    <xsd:element name="_dlc_DocIdPersistId" ma:index="25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fca67e54f7f048c8836b3807546d050a" ma:index="26" nillable="true" ma:taxonomy="true" ma:internalName="fca67e54f7f048c8836b3807546d050a" ma:taxonomyFieldName="Service1" ma:displayName="Service" ma:readOnly="false" ma:default="-1;#IAII|364b6689-5e1f-4cfd-8466-0fc9bba3a19b" ma:fieldId="{fca67e54-f7f0-48c8-836b-3807546d050a}" ma:sspId="f23ee07e-44a3-44b6-9669-1f0241a5eb19" ma:termSetId="a26934f2-3e42-4f88-b93c-544687b331b9" ma:anchorId="7c932751-5bc9-4124-92a1-b724fa8674ea" ma:open="false" ma:isKeyword="false">
      <xsd:complexType>
        <xsd:sequence>
          <xsd:element ref="pc:Terms" minOccurs="0" maxOccurs="1"/>
        </xsd:sequence>
      </xsd:complexType>
    </xsd:element>
    <xsd:element name="h3b06de2462a47c08af4973d8811c24d" ma:index="28" nillable="true" ma:taxonomy="true" ma:internalName="h3b06de2462a47c08af4973d8811c24d" ma:taxonomyFieldName="Document_x0020_Source" ma:displayName="Document Source" ma:readOnly="false" ma:fieldId="{13b06de2-462a-47c0-8af4-973d8811c24d}" ma:sspId="f23ee07e-44a3-44b6-9669-1f0241a5eb19" ma:termSetId="a26934f2-3e42-4f88-b93c-544687b331b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9" nillable="true" ma:displayName="Taxonomy Catch All Column" ma:hidden="true" ma:list="{5aea1a73-3b20-4898-bbef-8da84eb3ae40}" ma:internalName="TaxCatchAll" ma:readOnly="false" ma:showField="CatchAllData" ma:web="12d5f553-d8e2-4dad-9275-f6439e86c7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xternal_x0020_Counterpart_x0020_IAII" ma:index="30" nillable="true" ma:displayName="External Counterpart IAII" ma:internalName="External_x0020_Counterpart_x0020_IAII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VS"/>
                    <xsd:enumeration value="ASN"/>
                    <xsd:enumeration value="AVC"/>
                    <xsd:enumeration value="Be.Sure"/>
                    <xsd:enumeration value="BelV"/>
                    <xsd:enumeration value="Curator"/>
                    <xsd:enumeration value="EC"/>
                    <xsd:enumeration value="Exploitant"/>
                    <xsd:enumeration value="FOD FIN"/>
                    <xsd:enumeration value="FOD WASO"/>
                    <xsd:enumeration value="HGR"/>
                    <xsd:enumeration value="HRPBW"/>
                    <xsd:enumeration value="IAEA"/>
                    <xsd:enumeration value="Inspector"/>
                    <xsd:enumeration value="International stakeholder"/>
                    <xsd:enumeration value="Intervenant"/>
                    <xsd:enumeration value="National stakeholder"/>
                    <xsd:enumeration value="Manufacturer/distributor"/>
                    <xsd:enumeration value="NIRAS/ONDRAF"/>
                    <xsd:enumeration value="Operator"/>
                    <xsd:enumeration value="Professional federation"/>
                    <xsd:enumeration value="Scientific Council"/>
                    <xsd:enumeration value="Regional Authorities"/>
                    <xsd:enumeration value="Techni-test"/>
                    <xsd:enumeration value="Vinçotte"/>
                  </xsd:restriction>
                </xsd:simpleType>
              </xsd:element>
            </xsd:sequence>
          </xsd:extension>
        </xsd:complexContent>
      </xsd:complexType>
    </xsd:element>
    <xsd:element name="Meeting_x0020_Date" ma:index="31" nillable="true" ma:displayName="Meeting Date" ma:format="DateOnly" ma:indexed="true" ma:internalName="Meeting_x0020_Date" ma:readOnly="false">
      <xsd:simpleType>
        <xsd:restriction base="dms:DateTime"/>
      </xsd:simpleType>
    </xsd:element>
    <xsd:element name="Year" ma:index="32" nillable="true" ma:displayName="Year" ma:format="Dropdown" ma:internalName="Year" ma:readOnly="false">
      <xsd:simpleType>
        <xsd:restriction base="dms:Choice">
          <xsd:enumeration value="2000"/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  <xsd:enumeration value="2028"/>
          <xsd:enumeration value="2029"/>
          <xsd:enumeration value="2030"/>
        </xsd:restriction>
      </xsd:simpleType>
    </xsd:element>
    <xsd:element name="External_x0020_Counterpart_x0020_IR" ma:index="33" nillable="true" ma:displayName="External Counterpart IR" ma:internalName="External_x0020_Counterpart_x0020_I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EL-AIB-Vincotte International"/>
                    <xsd:enumeration value="BEL-Apragaz"/>
                    <xsd:enumeration value="BEL-Coppenrath"/>
                    <xsd:enumeration value="BEL-SGS"/>
                    <xsd:enumeration value="BEL-Stork Technical Services"/>
                    <xsd:enumeration value="BEL-Weld&amp;Material Inspection"/>
                    <xsd:enumeration value="GERM-D. Schmitt Zerstörungsfreie Materialprüfung"/>
                    <xsd:enumeration value="IT-Bytest"/>
                    <xsd:enumeration value="NED-Materiaal Metingen Testgroep"/>
                    <xsd:enumeration value="NED-Quality Inspection Services"/>
                    <xsd:enumeration value="NED-Röntgen Technische Dienst"/>
                    <xsd:enumeration value="POL-Ultra-NDT"/>
                  </xsd:restriction>
                </xsd:simpleType>
              </xsd:element>
            </xsd:sequence>
          </xsd:extension>
        </xsd:complexContent>
      </xsd:complexType>
    </xsd:element>
    <xsd:element name="Process_x0020_Document" ma:index="34" ma:displayName="Process Document" ma:format="Dropdown" ma:internalName="Process_x0020_Document" ma:readOnly="false">
      <xsd:simpleType>
        <xsd:restriction base="dms:Choice">
          <xsd:enumeration value="Cessation"/>
          <xsd:enumeration value="Communication"/>
          <xsd:enumeration value="Control"/>
          <xsd:enumeration value="Decommissioning"/>
          <xsd:enumeration value="Enforcement"/>
          <xsd:enumeration value="Incident"/>
          <xsd:enumeration value="Inspection"/>
          <xsd:enumeration value="Justification"/>
          <xsd:enumeration value="Licensing"/>
          <xsd:enumeration value="Meeting"/>
          <xsd:enumeration value="No Process"/>
          <xsd:enumeration value="Physical Inventory"/>
          <xsd:enumeration value="Reception"/>
          <xsd:enumeration value="Registration"/>
          <xsd:enumeration value="Regulation"/>
          <xsd:enumeration value="Reporting"/>
          <xsd:enumeration value="Resource management"/>
          <xsd:enumeration value="REX"/>
          <xsd:enumeration value="Strategy"/>
          <xsd:enumeration value="Training"/>
        </xsd:restriction>
      </xsd:simpleType>
    </xsd:element>
    <xsd:element name="Document_x0020_Type_x0020_IAII" ma:index="35" ma:displayName="Document Type IAII" ma:format="Dropdown" ma:internalName="Document_x0020_Type_x0020_IAII" ma:readOnly="false">
      <xsd:simpleType>
        <xsd:restriction base="dms:Choice">
          <xsd:enumeration value="Agenda"/>
          <xsd:enumeration value="Datasheet"/>
          <xsd:enumeration value="Draft"/>
          <xsd:enumeration value="Exercise"/>
          <xsd:enumeration value="External note"/>
          <xsd:enumeration value="Flowchart"/>
          <xsd:enumeration value="Form"/>
          <xsd:enumeration value="Internal note"/>
          <xsd:enumeration value="International Recommendation"/>
          <xsd:enumeration value="Letter"/>
          <xsd:enumeration value="Mail"/>
          <xsd:enumeration value="Manual"/>
          <xsd:enumeration value="Meeting Minutes"/>
          <xsd:enumeration value="Newsletter"/>
          <xsd:enumeration value="Norm (ISO,...)"/>
          <xsd:enumeration value="Official Document"/>
          <xsd:enumeration value="Parliamentary question"/>
          <xsd:enumeration value="Procedure"/>
          <xsd:enumeration value="Picture"/>
          <xsd:enumeration value="Poster"/>
          <xsd:enumeration value="Presentation"/>
          <xsd:enumeration value="PV"/>
          <xsd:enumeration value="Report"/>
          <xsd:enumeration value="Supporting document"/>
          <xsd:enumeration value="Template"/>
          <xsd:enumeration value="Video"/>
        </xsd:restriction>
      </xsd:simpleType>
    </xsd:element>
    <xsd:element name="Make_x0020_Record" ma:index="36" nillable="true" ma:displayName="Make Record" ma:default="Yes" ma:format="Dropdown" ma:internalName="Make_x0020_Record" ma:readOnly="false">
      <xsd:simpleType>
        <xsd:restriction base="dms:Choice">
          <xsd:enumeration value="Yes"/>
          <xsd:enumeration value="No"/>
        </xsd:restriction>
      </xsd:simpleType>
    </xsd:element>
    <xsd:element name="Themes_x0020_IAII_x0020_-_x0020_Industrial_x0020_Radiography" ma:index="37" nillable="true" ma:displayName="Themes IAII - Industrial Radiography" ma:internalName="Themes_x0020_IAII_x0020__x002d__x0020_Industrial_x0020_Radiography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ankruptcy"/>
                    <xsd:enumeration value="Bunkers"/>
                    <xsd:enumeration value="Contact"/>
                    <xsd:enumeration value="Container"/>
                    <xsd:enumeration value="Customers"/>
                    <xsd:enumeration value="Fire-protection"/>
                    <xsd:enumeration value="HAIB"/>
                    <xsd:enumeration value="Industrial Radiography"/>
                    <xsd:enumeration value="INES"/>
                    <xsd:enumeration value="International consultation"/>
                    <xsd:enumeration value="Intervention"/>
                    <xsd:enumeration value="Measurement material"/>
                    <xsd:enumeration value="Minimal Requirements"/>
                    <xsd:enumeration value="National consultation"/>
                    <xsd:enumeration value="No theme"/>
                    <xsd:enumeration value="Radioprotection"/>
                    <xsd:enumeration value="Reception"/>
                    <xsd:enumeration value="Sub-contracting"/>
                    <xsd:enumeration value="Training radiographer"/>
                    <xsd:enumeration value="Waste Management"/>
                    <xsd:enumeration value="Website"/>
                  </xsd:restriction>
                </xsd:simpleType>
              </xsd:element>
            </xsd:sequence>
          </xsd:extension>
        </xsd:complexContent>
      </xsd:complexType>
    </xsd:element>
    <xsd:element name="OE_x0020_Number_x0020__x0028_CIS_x0029_" ma:index="38" nillable="true" ma:displayName="OE Number (CIS)" ma:internalName="OE_x0020_Number_x0020__x0028_CIS_x0029_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2d5f553-d8e2-4dad-9275-f6439e86c7bb">IADEP-134068758-260</_dlc_DocId>
    <TaxCatchAll xmlns="12d5f553-d8e2-4dad-9275-f6439e86c7bb">
      <Value>20</Value>
    </TaxCatchAll>
    <_dlc_DocIdUrl xmlns="12d5f553-d8e2-4dad-9275-f6439e86c7bb">
      <Url>https://spsportal.fanc.be/sites/IADEP/IAII/IR/_layouts/15/DocIdRedir.aspx?ID=IADEP-134068758-260</Url>
      <Description>IADEP-134068758-260</Description>
    </_dlc_DocIdUrl>
    <fca67e54f7f048c8836b3807546d050a xmlns="12d5f553-d8e2-4dad-9275-f6439e86c7bb">
      <Terms xmlns="http://schemas.microsoft.com/office/infopath/2007/PartnerControls">
        <TermInfo xmlns="http://schemas.microsoft.com/office/infopath/2007/PartnerControls">
          <TermName xmlns="http://schemas.microsoft.com/office/infopath/2007/PartnerControls">IAII</TermName>
          <TermId xmlns="http://schemas.microsoft.com/office/infopath/2007/PartnerControls">364b6689-5e1f-4cfd-8466-0fc9bba3a19b</TermId>
        </TermInfo>
      </Terms>
    </fca67e54f7f048c8836b3807546d050a>
    <Document_x0020_Status xmlns="12d5f553-d8e2-4dad-9275-f6439e86c7bb" xsi:nil="true"/>
    <Year xmlns="12d5f553-d8e2-4dad-9275-f6439e86c7bb">2023</Year>
    <Document_x0020_Distribution xmlns="12d5f553-d8e2-4dad-9275-f6439e86c7bb" xsi:nil="true"/>
    <Document_x0020_File_x0020_Format xmlns="12d5f553-d8e2-4dad-9275-f6439e86c7bb" xsi:nil="true"/>
    <Meeting_x0020_Date xmlns="12d5f553-d8e2-4dad-9275-f6439e86c7bb">2023-05-31T22:00:00+00:00</Meeting_x0020_Date>
    <Document_x0020_Author xmlns="12d5f553-d8e2-4dad-9275-f6439e86c7bb">KDW</Document_x0020_Author>
    <OE_x0020_Number_x0020__x0028_CIS_x0029_ xmlns="12d5f553-d8e2-4dad-9275-f6439e86c7bb" xsi:nil="true"/>
    <Send_x0020_Date xmlns="12d5f553-d8e2-4dad-9275-f6439e86c7bb" xsi:nil="true"/>
    <Process_x0020_Document xmlns="12d5f553-d8e2-4dad-9275-f6439e86c7bb">Meeting</Process_x0020_Document>
    <Creation_x0020_Date xmlns="12d5f553-d8e2-4dad-9275-f6439e86c7bb">2022-08-10T22:00:00+00:00</Creation_x0020_Date>
    <Document_x0020_Type_x0020_IAII xmlns="12d5f553-d8e2-4dad-9275-f6439e86c7bb">Presentation</Document_x0020_Type_x0020_IAII>
    <h3b06de2462a47c08af4973d8811c24d xmlns="12d5f553-d8e2-4dad-9275-f6439e86c7bb">
      <Terms xmlns="http://schemas.microsoft.com/office/infopath/2007/PartnerControls">
        <TermInfo xmlns="http://schemas.microsoft.com/office/infopath/2007/PartnerControls">
          <TermName xmlns="http://schemas.microsoft.com/office/infopath/2007/PartnerControls">IAII</TermName>
          <TermId xmlns="http://schemas.microsoft.com/office/infopath/2007/PartnerControls">364b6689-5e1f-4cfd-8466-0fc9bba3a19b</TermId>
        </TermInfo>
      </Terms>
    </h3b06de2462a47c08af4973d8811c24d>
    <adf4fe3c25fa42ed831227357618e3b0 xmlns="12d5f553-d8e2-4dad-9275-f6439e86c7bb">
      <Terms xmlns="http://schemas.microsoft.com/office/infopath/2007/PartnerControls"/>
    </adf4fe3c25fa42ed831227357618e3b0>
    <m1f9105012f746be86e0eeed50b8059f xmlns="12d5f553-d8e2-4dad-9275-f6439e86c7bb">
      <Terms xmlns="http://schemas.microsoft.com/office/infopath/2007/PartnerControls"/>
    </m1f9105012f746be86e0eeed50b8059f>
    <_dlc_DocIdPersistId xmlns="12d5f553-d8e2-4dad-9275-f6439e86c7bb" xsi:nil="true"/>
    <Document_x0020_Language xmlns="12d5f553-d8e2-4dad-9275-f6439e86c7bb">
      <Value>NL</Value>
    </Document_x0020_Language>
    <RoutingRuleDescription xmlns="http://schemas.microsoft.com/sharepoint/v3">KB IR</RoutingRuleDescription>
    <Make_x0020_Record xmlns="12d5f553-d8e2-4dad-9275-f6439e86c7bb">Yes</Make_x0020_Record>
    <External_x0020_Counterpart_x0020_IAII xmlns="12d5f553-d8e2-4dad-9275-f6439e86c7bb"/>
    <External_x0020_Counterpart_x0020_IR xmlns="12d5f553-d8e2-4dad-9275-f6439e86c7bb"/>
    <Themes_x0020_IAII_x0020_-_x0020_Industrial_x0020_Radiography xmlns="12d5f553-d8e2-4dad-9275-f6439e86c7bb">
      <Value>Industrial Radiography</Value>
      <Value>National consultation</Value>
    </Themes_x0020_IAII_x0020_-_x0020_Industrial_x0020_Radiography>
  </documentManagement>
</p:properties>
</file>

<file path=customXml/itemProps1.xml><?xml version="1.0" encoding="utf-8"?>
<ds:datastoreItem xmlns:ds="http://schemas.openxmlformats.org/officeDocument/2006/customXml" ds:itemID="{F530FC7A-3A97-44C2-BD25-2A311F4E0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2d5f553-d8e2-4dad-9275-f6439e86c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A174B8-CB3E-4793-9D7D-463033BCA70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3A2EA34-B564-4B37-9514-159405DA22B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6ACD76B-B4D9-472D-A02F-2CC5ECA22BAC}">
  <ds:schemaRefs>
    <ds:schemaRef ds:uri="http://schemas.microsoft.com/office/2006/metadata/properties"/>
    <ds:schemaRef ds:uri="http://schemas.microsoft.com/office/infopath/2007/PartnerControls"/>
    <ds:schemaRef ds:uri="12d5f553-d8e2-4dad-9275-f6439e86c7bb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1550</TotalTime>
  <Words>422</Words>
  <Application>Microsoft Office PowerPoint</Application>
  <PresentationFormat>Widescreen</PresentationFormat>
  <Paragraphs>80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Nova Cond</vt:lpstr>
      <vt:lpstr>Calibri</vt:lpstr>
      <vt:lpstr>Calibri Light</vt:lpstr>
      <vt:lpstr>Theme1</vt:lpstr>
      <vt:lpstr>FANC (NL) 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Rondetafel_specifieke topics</dc:title>
  <dc:creator>SBAI Sanae</dc:creator>
  <cp:lastModifiedBy>DE WILDE Katleen</cp:lastModifiedBy>
  <cp:revision>18</cp:revision>
  <dcterms:created xsi:type="dcterms:W3CDTF">2022-07-25T09:01:02Z</dcterms:created>
  <dcterms:modified xsi:type="dcterms:W3CDTF">2023-06-06T09:08:38Z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0x01010085B4997E47BA954687A83174823B53FB5500B8A1B22C5C9A6643A76337A499BF0A72</vt:lpwstr>
  </property>
  <property fmtid="{D5CDD505-2E9C-101B-9397-08002B2CF9AE}" pid="3" name="Service1">
    <vt:lpwstr>20;#IAII|364b6689-5e1f-4cfd-8466-0fc9bba3a19b</vt:lpwstr>
  </property>
  <property fmtid="{D5CDD505-2E9C-101B-9397-08002B2CF9AE}" pid="4" name="Generic Document Format">
    <vt:lpwstr/>
  </property>
  <property fmtid="{D5CDD505-2E9C-101B-9397-08002B2CF9AE}" pid="5" name="Agency Activity">
    <vt:lpwstr/>
  </property>
  <property fmtid="{D5CDD505-2E9C-101B-9397-08002B2CF9AE}" pid="6" name="Document Source">
    <vt:lpwstr>20;#IAII|364b6689-5e1f-4cfd-8466-0fc9bba3a19b</vt:lpwstr>
  </property>
  <property fmtid="{D5CDD505-2E9C-101B-9397-08002B2CF9AE}" pid="7" name="_dlc_DocIdItemGuid">
    <vt:lpwstr>b8d05752-a826-4138-8354-155b7e544e03</vt:lpwstr>
  </property>
</Properties>
</file>