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26"/>
  </p:notesMasterIdLst>
  <p:sldIdLst>
    <p:sldId id="263" r:id="rId6"/>
    <p:sldId id="264" r:id="rId7"/>
    <p:sldId id="278" r:id="rId8"/>
    <p:sldId id="265" r:id="rId9"/>
    <p:sldId id="267" r:id="rId10"/>
    <p:sldId id="268" r:id="rId11"/>
    <p:sldId id="269" r:id="rId12"/>
    <p:sldId id="270" r:id="rId13"/>
    <p:sldId id="281" r:id="rId14"/>
    <p:sldId id="282" r:id="rId15"/>
    <p:sldId id="283" r:id="rId16"/>
    <p:sldId id="284" r:id="rId17"/>
    <p:sldId id="285" r:id="rId18"/>
    <p:sldId id="286" r:id="rId19"/>
    <p:sldId id="257" r:id="rId20"/>
    <p:sldId id="260" r:id="rId21"/>
    <p:sldId id="261" r:id="rId22"/>
    <p:sldId id="262" r:id="rId23"/>
    <p:sldId id="266" r:id="rId24"/>
    <p:sldId id="280" r:id="rId25"/>
  </p:sldIdLst>
  <p:sldSz cx="9144000" cy="6858000" type="screen4x3"/>
  <p:notesSz cx="6858000" cy="9144000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4E6"/>
    <a:srgbClr val="92BF06"/>
    <a:srgbClr val="0000FF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Click to edit Master text styles</a:t>
            </a:r>
          </a:p>
          <a:p>
            <a:pPr lvl="1"/>
            <a:r>
              <a:rPr lang="fr-BE" altLang="fr-FR" smtClean="0"/>
              <a:t>Second level</a:t>
            </a:r>
          </a:p>
          <a:p>
            <a:pPr lvl="2"/>
            <a:r>
              <a:rPr lang="fr-BE" altLang="fr-FR" smtClean="0"/>
              <a:t>Third level</a:t>
            </a:r>
          </a:p>
          <a:p>
            <a:pPr lvl="3"/>
            <a:r>
              <a:rPr lang="fr-BE" altLang="fr-FR" smtClean="0"/>
              <a:t>Fourth level</a:t>
            </a:r>
          </a:p>
          <a:p>
            <a:pPr lvl="4"/>
            <a:r>
              <a:rPr lang="fr-BE" altLang="fr-FR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90722A-2734-4DD1-8B9E-0953FE5C3968}" type="slidenum">
              <a:rPr lang="fr-BE" altLang="fr-FR"/>
              <a:pPr/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790948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ol_grij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71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bol_gro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l_grij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</a:extLst>
        </p:spPr>
      </p:pic>
      <p:pic>
        <p:nvPicPr>
          <p:cNvPr id="5127" name="Picture 7" descr="bol_gro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73405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8" name="Picture 8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4290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9" name="Picture 9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80548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362D2B-E3BE-4A3C-A88A-E9A7DAD70507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LOGO EN_RGB XL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AA5A6-943E-4925-9EE8-444AA6396AF4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3222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848A12-0D11-497D-A7CD-C264DF3A147D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58554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234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BC9A1-8B80-44DD-87A2-82973448F143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0688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EE713C-82F9-4051-8C4C-7A26B57391A6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33256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F4CF81-C5D1-4DD7-A820-D98B067F78E4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74941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932A22-6A97-4FCC-A600-65ACFB015FD0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0063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63811-B3DE-4060-9DE1-EBAB93FF02E0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36543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2A1EAE-15A5-4497-9865-8D46B328CBC3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19910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3E18FF-60A7-459E-A824-90FDB20AB7AD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26065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342397-08AD-4195-9B27-02A561F03545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40620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GB" altLang="fr-FR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53276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063" y="6453188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5EADFD27-26E4-447D-9BE7-A9A0FEF162F7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LOGO EN_RGB X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</a:t>
            </a:fld>
            <a:endParaRPr lang="fr-BE" alt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13285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Aanpassing ARBIS</a:t>
            </a:r>
          </a:p>
          <a:p>
            <a:pPr algn="ctr"/>
            <a:endParaRPr lang="nl-BE" sz="3200" b="1" dirty="0">
              <a:solidFill>
                <a:srgbClr val="92BF06"/>
              </a:solidFill>
              <a:latin typeface="+mn-lt"/>
            </a:endParaRPr>
          </a:p>
          <a:p>
            <a:pPr algn="ctr"/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Actualisatie vergunningsprocedures klasse I</a:t>
            </a:r>
          </a:p>
          <a:p>
            <a:pPr algn="ctr"/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Omzetting MER richtlijn</a:t>
            </a:r>
            <a:endParaRPr lang="en-GB" sz="3200" b="1" dirty="0">
              <a:solidFill>
                <a:srgbClr val="92BF0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4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76672"/>
            <a:ext cx="91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Scoping</a:t>
            </a:r>
            <a:endParaRPr lang="fr-BE" dirty="0"/>
          </a:p>
        </p:txBody>
      </p:sp>
      <p:sp>
        <p:nvSpPr>
          <p:cNvPr id="7" name="Organigramme : Décision 6"/>
          <p:cNvSpPr/>
          <p:nvPr/>
        </p:nvSpPr>
        <p:spPr>
          <a:xfrm>
            <a:off x="3563888" y="1916832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Grensover-schrij-dende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4438" y="5360640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sp>
        <p:nvSpPr>
          <p:cNvPr id="13" name="Organigramme : Document 12"/>
          <p:cNvSpPr/>
          <p:nvPr/>
        </p:nvSpPr>
        <p:spPr>
          <a:xfrm>
            <a:off x="1515262" y="1006370"/>
            <a:ext cx="968505" cy="490990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Scoping</a:t>
            </a:r>
            <a:endParaRPr lang="fr-BE" sz="1200" dirty="0"/>
          </a:p>
        </p:txBody>
      </p:sp>
      <p:cxnSp>
        <p:nvCxnSpPr>
          <p:cNvPr id="27" name="Connecteur droit avec flèche 26"/>
          <p:cNvCxnSpPr>
            <a:stCxn id="13" idx="3"/>
            <a:endCxn id="39" idx="1"/>
          </p:cNvCxnSpPr>
          <p:nvPr/>
        </p:nvCxnSpPr>
        <p:spPr>
          <a:xfrm>
            <a:off x="2483767" y="1251865"/>
            <a:ext cx="11719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39" idx="2"/>
            <a:endCxn id="7" idx="0"/>
          </p:cNvCxnSpPr>
          <p:nvPr/>
        </p:nvCxnSpPr>
        <p:spPr>
          <a:xfrm>
            <a:off x="4139952" y="1480465"/>
            <a:ext cx="0" cy="4363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" idx="3"/>
          </p:cNvCxnSpPr>
          <p:nvPr/>
        </p:nvCxnSpPr>
        <p:spPr>
          <a:xfrm>
            <a:off x="4716016" y="2276872"/>
            <a:ext cx="20893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46" idx="1"/>
            <a:endCxn id="12" idx="3"/>
          </p:cNvCxnSpPr>
          <p:nvPr/>
        </p:nvCxnSpPr>
        <p:spPr>
          <a:xfrm flipH="1" flipV="1">
            <a:off x="2552943" y="5589240"/>
            <a:ext cx="1191323" cy="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929529" y="2104397"/>
            <a:ext cx="386259" cy="352985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/>
          <p:nvPr/>
        </p:nvCxnSpPr>
        <p:spPr>
          <a:xfrm>
            <a:off x="7355989" y="4963365"/>
            <a:ext cx="1" cy="625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endCxn id="46" idx="3"/>
          </p:cNvCxnSpPr>
          <p:nvPr/>
        </p:nvCxnSpPr>
        <p:spPr>
          <a:xfrm flipH="1">
            <a:off x="4712771" y="5589240"/>
            <a:ext cx="3963685" cy="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655699" y="1023265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Ontvangst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1" name="Organigramme : Procédé prédéfini 10"/>
          <p:cNvSpPr/>
          <p:nvPr/>
        </p:nvSpPr>
        <p:spPr>
          <a:xfrm>
            <a:off x="6516216" y="1704280"/>
            <a:ext cx="1656184" cy="1145184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Bevoegde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autoriteiten</a:t>
            </a:r>
            <a:endParaRPr lang="fr-BE" sz="1100" b="1" dirty="0" smtClean="0"/>
          </a:p>
          <a:p>
            <a:pPr algn="ctr"/>
            <a:r>
              <a:rPr lang="fr-BE" sz="11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ESPOO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Gewesten</a:t>
            </a:r>
            <a:endParaRPr lang="fr-BE" sz="1100" dirty="0"/>
          </a:p>
        </p:txBody>
      </p:sp>
      <p:sp>
        <p:nvSpPr>
          <p:cNvPr id="45" name="Organigramme : Procédé prédéfini 44"/>
          <p:cNvSpPr/>
          <p:nvPr/>
        </p:nvSpPr>
        <p:spPr>
          <a:xfrm>
            <a:off x="6516216" y="3420682"/>
            <a:ext cx="1656184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Advies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instanties</a:t>
            </a:r>
            <a:endParaRPr lang="fr-BE" sz="1100" b="1" dirty="0" smtClean="0"/>
          </a:p>
          <a:p>
            <a:pPr algn="ctr"/>
            <a:endParaRPr lang="fr-BE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Gemeenten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Provincies</a:t>
            </a:r>
            <a:r>
              <a:rPr lang="fr-BE" sz="1100" dirty="0" smtClean="0"/>
              <a:t> 5 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VL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BRU</a:t>
            </a:r>
            <a:endParaRPr lang="fr-BE" sz="1100" dirty="0"/>
          </a:p>
        </p:txBody>
      </p:sp>
      <p:sp>
        <p:nvSpPr>
          <p:cNvPr id="46" name="Organigramme : Document 45"/>
          <p:cNvSpPr/>
          <p:nvPr/>
        </p:nvSpPr>
        <p:spPr>
          <a:xfrm>
            <a:off x="3744266" y="5345013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Scoping</a:t>
            </a:r>
            <a:r>
              <a:rPr lang="fr-BE" sz="1200" dirty="0" smtClean="0"/>
              <a:t> </a:t>
            </a:r>
            <a:r>
              <a:rPr lang="fr-BE" sz="1200" dirty="0" err="1" smtClean="0"/>
              <a:t>advies</a:t>
            </a:r>
            <a:endParaRPr lang="fr-BE" sz="1200" dirty="0"/>
          </a:p>
        </p:txBody>
      </p:sp>
      <p:cxnSp>
        <p:nvCxnSpPr>
          <p:cNvPr id="31" name="Connecteur droit avec flèche 30"/>
          <p:cNvCxnSpPr>
            <a:stCxn id="15" idx="1"/>
            <a:endCxn id="11" idx="1"/>
          </p:cNvCxnSpPr>
          <p:nvPr/>
        </p:nvCxnSpPr>
        <p:spPr>
          <a:xfrm flipV="1">
            <a:off x="5315788" y="2276872"/>
            <a:ext cx="1200428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3879251" y="2924944"/>
            <a:ext cx="574196" cy="360040"/>
            <a:chOff x="4139952" y="4481778"/>
            <a:chExt cx="574196" cy="360040"/>
          </a:xfrm>
        </p:grpSpPr>
        <p:sp>
          <p:nvSpPr>
            <p:cNvPr id="57" name="Interdiction 56"/>
            <p:cNvSpPr/>
            <p:nvPr/>
          </p:nvSpPr>
          <p:spPr>
            <a:xfrm>
              <a:off x="4213643" y="4481778"/>
              <a:ext cx="360040" cy="360040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139952" y="451143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chemeClr val="bg1"/>
                  </a:solidFill>
                </a:rPr>
                <a:t>Neen</a:t>
              </a:r>
              <a:endParaRPr lang="fr-BE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4" name="Connecteur droit 43"/>
          <p:cNvCxnSpPr>
            <a:stCxn id="7" idx="2"/>
            <a:endCxn id="57" idx="0"/>
          </p:cNvCxnSpPr>
          <p:nvPr/>
        </p:nvCxnSpPr>
        <p:spPr>
          <a:xfrm flipH="1">
            <a:off x="4132962" y="2636912"/>
            <a:ext cx="699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57" idx="4"/>
          </p:cNvCxnSpPr>
          <p:nvPr/>
        </p:nvCxnSpPr>
        <p:spPr>
          <a:xfrm>
            <a:off x="4132962" y="3284984"/>
            <a:ext cx="699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4136457" y="4005064"/>
            <a:ext cx="237975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8195652" y="2276872"/>
            <a:ext cx="480804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8676456" y="2280890"/>
            <a:ext cx="0" cy="3308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1733" y="1006370"/>
            <a:ext cx="1165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§4+5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726786" y="2497801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§6</a:t>
            </a:r>
          </a:p>
        </p:txBody>
      </p:sp>
      <p:cxnSp>
        <p:nvCxnSpPr>
          <p:cNvPr id="38" name="Connecteur droit avec flèche 30"/>
          <p:cNvCxnSpPr/>
          <p:nvPr/>
        </p:nvCxnSpPr>
        <p:spPr>
          <a:xfrm>
            <a:off x="5129480" y="2485330"/>
            <a:ext cx="0" cy="14497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08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52120" y="221824"/>
            <a:ext cx="224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Vergunningsaanvraag</a:t>
            </a:r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1272777" y="4396659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sp>
        <p:nvSpPr>
          <p:cNvPr id="13" name="Organigramme : Document 12"/>
          <p:cNvSpPr/>
          <p:nvPr/>
        </p:nvSpPr>
        <p:spPr>
          <a:xfrm>
            <a:off x="1518710" y="389595"/>
            <a:ext cx="968505" cy="490990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Aanvraag</a:t>
            </a:r>
            <a:endParaRPr lang="fr-BE" sz="1200" dirty="0"/>
          </a:p>
        </p:txBody>
      </p:sp>
      <p:cxnSp>
        <p:nvCxnSpPr>
          <p:cNvPr id="27" name="Connecteur droit avec flèche 26"/>
          <p:cNvCxnSpPr>
            <a:stCxn id="13" idx="3"/>
            <a:endCxn id="39" idx="1"/>
          </p:cNvCxnSpPr>
          <p:nvPr/>
        </p:nvCxnSpPr>
        <p:spPr>
          <a:xfrm>
            <a:off x="2487215" y="635090"/>
            <a:ext cx="11719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39" idx="2"/>
            <a:endCxn id="35" idx="0"/>
          </p:cNvCxnSpPr>
          <p:nvPr/>
        </p:nvCxnSpPr>
        <p:spPr>
          <a:xfrm flipH="1">
            <a:off x="4139950" y="863690"/>
            <a:ext cx="3450" cy="1125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382977" y="3140968"/>
            <a:ext cx="225662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111" idx="3"/>
            <a:endCxn id="122" idx="1"/>
          </p:cNvCxnSpPr>
          <p:nvPr/>
        </p:nvCxnSpPr>
        <p:spPr>
          <a:xfrm>
            <a:off x="2319948" y="5406959"/>
            <a:ext cx="135891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2241283" y="5445548"/>
            <a:ext cx="357672" cy="330380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>
            <a:stCxn id="62" idx="2"/>
            <a:endCxn id="68" idx="0"/>
          </p:cNvCxnSpPr>
          <p:nvPr/>
        </p:nvCxnSpPr>
        <p:spPr>
          <a:xfrm flipH="1">
            <a:off x="8045288" y="2014659"/>
            <a:ext cx="35301" cy="35745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659147" y="40649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Volledig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Verklaring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4143400" y="1800368"/>
            <a:ext cx="860648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6639603" y="2011645"/>
            <a:ext cx="2880" cy="11293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495126" y="911290"/>
            <a:ext cx="23022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err="1" smtClean="0"/>
              <a:t>Administratieve</a:t>
            </a:r>
            <a:r>
              <a:rPr lang="fr-BE" sz="1050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smtClean="0"/>
              <a:t>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err="1" smtClean="0"/>
              <a:t>Ontwerp</a:t>
            </a:r>
            <a:r>
              <a:rPr lang="fr-BE" sz="1050" dirty="0" smtClean="0"/>
              <a:t> MER/ Screening nota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smtClean="0"/>
              <a:t>Nota EURATOM art . 37</a:t>
            </a:r>
            <a:endParaRPr lang="fr-BE" sz="1050" dirty="0"/>
          </a:p>
        </p:txBody>
      </p:sp>
      <p:sp>
        <p:nvSpPr>
          <p:cNvPr id="29" name="Organigramme : Document 28"/>
          <p:cNvSpPr/>
          <p:nvPr/>
        </p:nvSpPr>
        <p:spPr>
          <a:xfrm>
            <a:off x="5004048" y="1614484"/>
            <a:ext cx="846517" cy="431381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Deeldossier</a:t>
            </a:r>
            <a:r>
              <a:rPr lang="fr-BE" sz="900" dirty="0" smtClean="0">
                <a:solidFill>
                  <a:schemeClr val="tx1"/>
                </a:solidFill>
              </a:rPr>
              <a:t/>
            </a:r>
            <a:br>
              <a:rPr lang="fr-BE" sz="900" dirty="0" smtClean="0">
                <a:solidFill>
                  <a:schemeClr val="tx1"/>
                </a:solidFill>
              </a:rPr>
            </a:br>
            <a:r>
              <a:rPr lang="fr-BE" sz="900" dirty="0" err="1" smtClean="0">
                <a:solidFill>
                  <a:schemeClr val="tx1"/>
                </a:solidFill>
              </a:rPr>
              <a:t>Afval</a:t>
            </a:r>
            <a:r>
              <a:rPr lang="fr-BE" sz="900" dirty="0" smtClean="0">
                <a:solidFill>
                  <a:schemeClr val="tx1"/>
                </a:solidFill>
              </a:rPr>
              <a:t>/</a:t>
            </a:r>
            <a:r>
              <a:rPr lang="fr-BE" sz="900" dirty="0" err="1" smtClean="0">
                <a:solidFill>
                  <a:schemeClr val="tx1"/>
                </a:solidFill>
              </a:rPr>
              <a:t>Ontm</a:t>
            </a:r>
            <a:r>
              <a:rPr lang="fr-BE" sz="900" dirty="0" smtClean="0">
                <a:solidFill>
                  <a:schemeClr val="tx1"/>
                </a:solidFill>
              </a:rPr>
              <a:t> </a:t>
            </a:r>
            <a:endParaRPr lang="fr-BE" sz="900" dirty="0">
              <a:solidFill>
                <a:schemeClr val="tx1"/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756528" y="1830175"/>
            <a:ext cx="3996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158229" y="1554445"/>
            <a:ext cx="96850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NIRAS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55697" y="198884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Safety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Evaluatie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37" name="Organigramme : Document 36"/>
          <p:cNvSpPr/>
          <p:nvPr/>
        </p:nvSpPr>
        <p:spPr>
          <a:xfrm>
            <a:off x="3687140" y="3356992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FANC </a:t>
            </a:r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3928448" y="3055286"/>
            <a:ext cx="0" cy="3093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95" idx="1"/>
            <a:endCxn id="12" idx="3"/>
          </p:cNvCxnSpPr>
          <p:nvPr/>
        </p:nvCxnSpPr>
        <p:spPr>
          <a:xfrm flipH="1" flipV="1">
            <a:off x="2241282" y="4625259"/>
            <a:ext cx="4038279" cy="278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4394810" y="3140968"/>
            <a:ext cx="3945" cy="21488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rganigramme : Document 54"/>
          <p:cNvSpPr/>
          <p:nvPr/>
        </p:nvSpPr>
        <p:spPr>
          <a:xfrm>
            <a:off x="4999218" y="938191"/>
            <a:ext cx="851347" cy="4320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Nota EURATOM  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596336" y="1557459"/>
            <a:ext cx="96850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EC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63" name="Connecteur droit avec flèche 62"/>
          <p:cNvCxnSpPr>
            <a:endCxn id="55" idx="1"/>
          </p:cNvCxnSpPr>
          <p:nvPr/>
        </p:nvCxnSpPr>
        <p:spPr>
          <a:xfrm>
            <a:off x="4143400" y="1154215"/>
            <a:ext cx="85581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84" idx="1"/>
          </p:cNvCxnSpPr>
          <p:nvPr/>
        </p:nvCxnSpPr>
        <p:spPr>
          <a:xfrm>
            <a:off x="4139949" y="4077072"/>
            <a:ext cx="2015401" cy="101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5751026" y="1126399"/>
            <a:ext cx="2329563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62" idx="0"/>
          </p:cNvCxnSpPr>
          <p:nvPr/>
        </p:nvCxnSpPr>
        <p:spPr>
          <a:xfrm>
            <a:off x="8080588" y="1126401"/>
            <a:ext cx="1" cy="4310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rganigramme : Document 67"/>
          <p:cNvSpPr/>
          <p:nvPr/>
        </p:nvSpPr>
        <p:spPr>
          <a:xfrm>
            <a:off x="7630144" y="5589240"/>
            <a:ext cx="830288" cy="430161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Advies</a:t>
            </a:r>
            <a:r>
              <a:rPr lang="fr-BE" sz="900" dirty="0" smtClean="0">
                <a:solidFill>
                  <a:schemeClr val="tx1"/>
                </a:solidFill>
              </a:rPr>
              <a:t> EURATOM</a:t>
            </a:r>
            <a:endParaRPr lang="fr-BE" sz="900" dirty="0">
              <a:solidFill>
                <a:schemeClr val="tx1"/>
              </a:solidFill>
            </a:endParaRPr>
          </a:p>
        </p:txBody>
      </p:sp>
      <p:sp>
        <p:nvSpPr>
          <p:cNvPr id="70" name="Organigramme : Document 69"/>
          <p:cNvSpPr/>
          <p:nvPr/>
        </p:nvSpPr>
        <p:spPr>
          <a:xfrm>
            <a:off x="6295861" y="2280890"/>
            <a:ext cx="720081" cy="42803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NIRAS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71" name="Organigramme : Document 70"/>
          <p:cNvSpPr/>
          <p:nvPr/>
        </p:nvSpPr>
        <p:spPr>
          <a:xfrm>
            <a:off x="3793259" y="2584685"/>
            <a:ext cx="700281" cy="470601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Safety</a:t>
            </a:r>
            <a:r>
              <a:rPr lang="fr-BE" sz="9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Ev</a:t>
            </a:r>
            <a:r>
              <a:rPr lang="fr-BE" sz="900" dirty="0" smtClean="0">
                <a:solidFill>
                  <a:schemeClr val="tx1"/>
                </a:solidFill>
              </a:rPr>
              <a:t>. </a:t>
            </a:r>
            <a:r>
              <a:rPr lang="fr-BE" sz="900" dirty="0" err="1" smtClean="0">
                <a:solidFill>
                  <a:schemeClr val="tx1"/>
                </a:solidFill>
              </a:rPr>
              <a:t>verslag</a:t>
            </a:r>
            <a:endParaRPr lang="fr-BE" sz="900" dirty="0" smtClean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/>
          <p:cNvCxnSpPr>
            <a:stCxn id="35" idx="2"/>
            <a:endCxn id="71" idx="0"/>
          </p:cNvCxnSpPr>
          <p:nvPr/>
        </p:nvCxnSpPr>
        <p:spPr>
          <a:xfrm>
            <a:off x="4139950" y="2446040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155350" y="385862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CS-WR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95" name="Organigramme : Document 94"/>
          <p:cNvSpPr/>
          <p:nvPr/>
        </p:nvSpPr>
        <p:spPr>
          <a:xfrm>
            <a:off x="6279561" y="4439121"/>
            <a:ext cx="720081" cy="42803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smtClean="0">
                <a:solidFill>
                  <a:schemeClr val="tx1"/>
                </a:solidFill>
              </a:rPr>
              <a:t>1e </a:t>
            </a:r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CS-WR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4139949" y="3831600"/>
            <a:ext cx="1726" cy="2556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6636151" y="4315820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rganigramme : Décision 110"/>
          <p:cNvSpPr/>
          <p:nvPr/>
        </p:nvSpPr>
        <p:spPr>
          <a:xfrm>
            <a:off x="1043608" y="5046919"/>
            <a:ext cx="1276340" cy="720080"/>
          </a:xfrm>
          <a:prstGeom prst="flowChartDecis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bg1"/>
                </a:solidFill>
              </a:rPr>
              <a:t>Opmerking</a:t>
            </a:r>
            <a:r>
              <a:rPr lang="fr-BE" sz="1050" dirty="0" smtClean="0">
                <a:solidFill>
                  <a:schemeClr val="bg1"/>
                </a:solidFill>
              </a:rPr>
              <a:t> ?</a:t>
            </a:r>
            <a:endParaRPr lang="fr-BE" sz="1050" dirty="0">
              <a:solidFill>
                <a:schemeClr val="bg1"/>
              </a:solidFill>
            </a:endParaRPr>
          </a:p>
        </p:txBody>
      </p:sp>
      <p:cxnSp>
        <p:nvCxnSpPr>
          <p:cNvPr id="117" name="Connecteur droit avec flèche 116"/>
          <p:cNvCxnSpPr/>
          <p:nvPr/>
        </p:nvCxnSpPr>
        <p:spPr>
          <a:xfrm>
            <a:off x="1691680" y="4867151"/>
            <a:ext cx="0" cy="1834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3678863" y="5178359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Hoorrecht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28" name="Organigramme : Bande perforée 127"/>
          <p:cNvSpPr/>
          <p:nvPr/>
        </p:nvSpPr>
        <p:spPr>
          <a:xfrm>
            <a:off x="6922802" y="2446040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2</a:t>
            </a:r>
            <a:endParaRPr lang="fr-BE" dirty="0"/>
          </a:p>
        </p:txBody>
      </p:sp>
      <p:sp>
        <p:nvSpPr>
          <p:cNvPr id="129" name="Organigramme : Bande perforée 128"/>
          <p:cNvSpPr/>
          <p:nvPr/>
        </p:nvSpPr>
        <p:spPr>
          <a:xfrm>
            <a:off x="3655006" y="291112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3</a:t>
            </a:r>
            <a:endParaRPr lang="fr-BE" dirty="0"/>
          </a:p>
        </p:txBody>
      </p:sp>
      <p:sp>
        <p:nvSpPr>
          <p:cNvPr id="130" name="Organigramme : Bande perforée 129"/>
          <p:cNvSpPr/>
          <p:nvPr/>
        </p:nvSpPr>
        <p:spPr>
          <a:xfrm>
            <a:off x="3570851" y="368758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4</a:t>
            </a:r>
            <a:endParaRPr lang="fr-BE" sz="1400" dirty="0" smtClean="0"/>
          </a:p>
        </p:txBody>
      </p:sp>
      <p:sp>
        <p:nvSpPr>
          <p:cNvPr id="133" name="Organigramme : Bande perforée 132"/>
          <p:cNvSpPr/>
          <p:nvPr/>
        </p:nvSpPr>
        <p:spPr>
          <a:xfrm>
            <a:off x="8316416" y="5805264"/>
            <a:ext cx="256616" cy="28803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0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8280256" y="583168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/>
                </a:solidFill>
              </a:rPr>
              <a:t>10</a:t>
            </a:r>
            <a:endParaRPr lang="fr-BE" sz="1100" dirty="0">
              <a:solidFill>
                <a:schemeClr val="bg1"/>
              </a:solidFill>
            </a:endParaRPr>
          </a:p>
        </p:txBody>
      </p:sp>
      <p:sp>
        <p:nvSpPr>
          <p:cNvPr id="135" name="Organigramme : Bande perforée 134"/>
          <p:cNvSpPr/>
          <p:nvPr/>
        </p:nvSpPr>
        <p:spPr>
          <a:xfrm>
            <a:off x="6915807" y="46708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5</a:t>
            </a:r>
            <a:endParaRPr lang="fr-BE" sz="1400" dirty="0" smtClean="0"/>
          </a:p>
        </p:txBody>
      </p:sp>
      <p:sp>
        <p:nvSpPr>
          <p:cNvPr id="136" name="Organigramme : Bande perforée 135"/>
          <p:cNvSpPr/>
          <p:nvPr/>
        </p:nvSpPr>
        <p:spPr>
          <a:xfrm>
            <a:off x="4841627" y="3771175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7" name="Organigramme : Bande perforée 136"/>
          <p:cNvSpPr/>
          <p:nvPr/>
        </p:nvSpPr>
        <p:spPr>
          <a:xfrm>
            <a:off x="5153764" y="376484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2</a:t>
            </a:r>
            <a:endParaRPr lang="fr-BE" sz="1400" dirty="0" smtClean="0"/>
          </a:p>
        </p:txBody>
      </p:sp>
      <p:sp>
        <p:nvSpPr>
          <p:cNvPr id="138" name="Organigramme : Bande perforée 137"/>
          <p:cNvSpPr/>
          <p:nvPr/>
        </p:nvSpPr>
        <p:spPr>
          <a:xfrm>
            <a:off x="5450190" y="376981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3</a:t>
            </a:r>
            <a:endParaRPr lang="fr-BE" sz="1400" dirty="0" smtClean="0"/>
          </a:p>
        </p:txBody>
      </p:sp>
      <p:sp>
        <p:nvSpPr>
          <p:cNvPr id="139" name="Organigramme : Bande perforée 138"/>
          <p:cNvSpPr/>
          <p:nvPr/>
        </p:nvSpPr>
        <p:spPr>
          <a:xfrm>
            <a:off x="5742553" y="376484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4</a:t>
            </a:r>
            <a:endParaRPr lang="fr-BE" sz="1400" dirty="0" smtClean="0"/>
          </a:p>
        </p:txBody>
      </p:sp>
      <p:sp>
        <p:nvSpPr>
          <p:cNvPr id="127" name="Organigramme : Bande perforée 126"/>
          <p:cNvSpPr/>
          <p:nvPr/>
        </p:nvSpPr>
        <p:spPr>
          <a:xfrm>
            <a:off x="1410698" y="2218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92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Décision 6"/>
          <p:cNvSpPr/>
          <p:nvPr/>
        </p:nvSpPr>
        <p:spPr>
          <a:xfrm>
            <a:off x="3584045" y="1430057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grensoverschrijdend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0" name="Connecteur droit avec flèche 29"/>
          <p:cNvCxnSpPr>
            <a:stCxn id="56" idx="2"/>
            <a:endCxn id="7" idx="0"/>
          </p:cNvCxnSpPr>
          <p:nvPr/>
        </p:nvCxnSpPr>
        <p:spPr>
          <a:xfrm>
            <a:off x="4155180" y="1020076"/>
            <a:ext cx="4929" cy="4099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" idx="3"/>
          </p:cNvCxnSpPr>
          <p:nvPr/>
        </p:nvCxnSpPr>
        <p:spPr>
          <a:xfrm>
            <a:off x="4736173" y="1790097"/>
            <a:ext cx="20893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961982" y="1613604"/>
            <a:ext cx="386259" cy="352985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/>
          <p:nvPr/>
        </p:nvCxnSpPr>
        <p:spPr>
          <a:xfrm>
            <a:off x="7388441" y="4099269"/>
            <a:ext cx="2" cy="3129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5677090" y="4644169"/>
            <a:ext cx="15050" cy="6696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Procédé prédéfini 10"/>
          <p:cNvSpPr/>
          <p:nvPr/>
        </p:nvSpPr>
        <p:spPr>
          <a:xfrm>
            <a:off x="6548669" y="1213487"/>
            <a:ext cx="1656184" cy="1145184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Bevoegde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autoriteiten</a:t>
            </a:r>
            <a:endParaRPr lang="fr-BE" sz="1100" b="1" dirty="0" smtClean="0"/>
          </a:p>
          <a:p>
            <a:pPr algn="ctr"/>
            <a:r>
              <a:rPr lang="fr-BE" sz="11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ESPO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Gewesten</a:t>
            </a:r>
            <a:endParaRPr lang="fr-BE" sz="1100" dirty="0"/>
          </a:p>
        </p:txBody>
      </p:sp>
      <p:sp>
        <p:nvSpPr>
          <p:cNvPr id="45" name="Organigramme : Procédé prédéfini 44"/>
          <p:cNvSpPr/>
          <p:nvPr/>
        </p:nvSpPr>
        <p:spPr>
          <a:xfrm>
            <a:off x="6560351" y="2588067"/>
            <a:ext cx="1656184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Advies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instanties</a:t>
            </a:r>
            <a:endParaRPr lang="fr-BE" sz="1100" b="1" dirty="0" smtClean="0"/>
          </a:p>
          <a:p>
            <a:pPr algn="ctr"/>
            <a:endParaRPr lang="fr-BE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</a:t>
            </a:r>
            <a:r>
              <a:rPr lang="fr-BE" sz="1100" dirty="0" err="1"/>
              <a:t>e</a:t>
            </a:r>
            <a:r>
              <a:rPr lang="fr-BE" sz="1100" dirty="0" err="1" smtClean="0"/>
              <a:t>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Provincies</a:t>
            </a:r>
            <a:r>
              <a:rPr lang="fr-BE" sz="1100" dirty="0" smtClean="0"/>
              <a:t> 5 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VL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BRU</a:t>
            </a:r>
            <a:endParaRPr lang="fr-BE" sz="1100" dirty="0"/>
          </a:p>
        </p:txBody>
      </p:sp>
      <p:sp>
        <p:nvSpPr>
          <p:cNvPr id="46" name="Organigramme : Document 45"/>
          <p:cNvSpPr/>
          <p:nvPr/>
        </p:nvSpPr>
        <p:spPr>
          <a:xfrm>
            <a:off x="6904190" y="4428190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/>
              <a:t>A</a:t>
            </a:r>
            <a:r>
              <a:rPr lang="fr-BE" sz="1200" dirty="0" err="1" smtClean="0"/>
              <a:t>dvies</a:t>
            </a:r>
            <a:endParaRPr lang="fr-BE" sz="1200" dirty="0"/>
          </a:p>
        </p:txBody>
      </p:sp>
      <p:cxnSp>
        <p:nvCxnSpPr>
          <p:cNvPr id="31" name="Connecteur droit avec flèche 30"/>
          <p:cNvCxnSpPr>
            <a:stCxn id="15" idx="1"/>
            <a:endCxn id="11" idx="1"/>
          </p:cNvCxnSpPr>
          <p:nvPr/>
        </p:nvCxnSpPr>
        <p:spPr>
          <a:xfrm flipV="1">
            <a:off x="5348241" y="1786079"/>
            <a:ext cx="1200428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3911704" y="2434151"/>
            <a:ext cx="574196" cy="360040"/>
            <a:chOff x="4139952" y="4481778"/>
            <a:chExt cx="574196" cy="360040"/>
          </a:xfrm>
        </p:grpSpPr>
        <p:sp>
          <p:nvSpPr>
            <p:cNvPr id="57" name="Interdiction 56"/>
            <p:cNvSpPr/>
            <p:nvPr/>
          </p:nvSpPr>
          <p:spPr>
            <a:xfrm>
              <a:off x="4213643" y="4481778"/>
              <a:ext cx="360040" cy="360040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139952" y="451143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chemeClr val="bg1"/>
                  </a:solidFill>
                </a:rPr>
                <a:t>Neen</a:t>
              </a:r>
              <a:endParaRPr lang="fr-BE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4" name="Connecteur droit 43"/>
          <p:cNvCxnSpPr>
            <a:stCxn id="7" idx="2"/>
            <a:endCxn id="57" idx="0"/>
          </p:cNvCxnSpPr>
          <p:nvPr/>
        </p:nvCxnSpPr>
        <p:spPr>
          <a:xfrm>
            <a:off x="4160109" y="2150137"/>
            <a:ext cx="5306" cy="2840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57" idx="4"/>
          </p:cNvCxnSpPr>
          <p:nvPr/>
        </p:nvCxnSpPr>
        <p:spPr>
          <a:xfrm>
            <a:off x="4165415" y="2794191"/>
            <a:ext cx="0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4184087" y="3145132"/>
            <a:ext cx="23762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436096" y="414550"/>
            <a:ext cx="3304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Raadpleging</a:t>
            </a:r>
            <a:r>
              <a:rPr lang="fr-BE" dirty="0" smtClean="0"/>
              <a:t> </a:t>
            </a:r>
            <a:r>
              <a:rPr lang="fr-BE" dirty="0" err="1" smtClean="0"/>
              <a:t>instanties</a:t>
            </a:r>
            <a:endParaRPr lang="fr-BE" dirty="0"/>
          </a:p>
        </p:txBody>
      </p:sp>
      <p:sp>
        <p:nvSpPr>
          <p:cNvPr id="29" name="ZoneTexte 28"/>
          <p:cNvSpPr txBox="1"/>
          <p:nvPr/>
        </p:nvSpPr>
        <p:spPr>
          <a:xfrm>
            <a:off x="467544" y="374224"/>
            <a:ext cx="307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Openbaar</a:t>
            </a:r>
            <a:r>
              <a:rPr lang="fr-BE" dirty="0" smtClean="0"/>
              <a:t> </a:t>
            </a:r>
            <a:r>
              <a:rPr lang="fr-BE" dirty="0" err="1" smtClean="0"/>
              <a:t>onderzoek</a:t>
            </a:r>
            <a:endParaRPr lang="fr-BE" dirty="0" smtClean="0"/>
          </a:p>
        </p:txBody>
      </p:sp>
      <p:sp>
        <p:nvSpPr>
          <p:cNvPr id="32" name="Organigramme : Procédé prédéfini 31"/>
          <p:cNvSpPr/>
          <p:nvPr/>
        </p:nvSpPr>
        <p:spPr>
          <a:xfrm>
            <a:off x="1259632" y="1397227"/>
            <a:ext cx="1800199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Bekendmaking</a:t>
            </a:r>
            <a:endParaRPr lang="fr-BE" sz="1100" b="1" dirty="0" smtClean="0"/>
          </a:p>
          <a:p>
            <a:pPr algn="ctr"/>
            <a:endParaRPr lang="fr-BE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Affiche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Gemeenten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FANC 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BS</a:t>
            </a:r>
            <a:endParaRPr lang="fr-BE" sz="1100" dirty="0"/>
          </a:p>
        </p:txBody>
      </p:sp>
      <p:sp>
        <p:nvSpPr>
          <p:cNvPr id="34" name="Organigramme : Document 33"/>
          <p:cNvSpPr/>
          <p:nvPr/>
        </p:nvSpPr>
        <p:spPr>
          <a:xfrm>
            <a:off x="1675000" y="3290917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bg1"/>
                </a:solidFill>
              </a:rPr>
              <a:t>Opm</a:t>
            </a:r>
            <a:r>
              <a:rPr lang="fr-BE" sz="1200" dirty="0" smtClean="0">
                <a:solidFill>
                  <a:schemeClr val="bg1"/>
                </a:solidFill>
              </a:rPr>
              <a:t>./ </a:t>
            </a:r>
            <a:r>
              <a:rPr lang="fr-BE" sz="1200" dirty="0" err="1" smtClean="0"/>
              <a:t>Bezwaren</a:t>
            </a:r>
            <a:r>
              <a:rPr lang="fr-BE" sz="1200" dirty="0" smtClean="0"/>
              <a:t> </a:t>
            </a:r>
            <a:endParaRPr lang="fr-BE" sz="1200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H="1">
            <a:off x="2159252" y="913153"/>
            <a:ext cx="1648528" cy="88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172717" y="921983"/>
            <a:ext cx="0" cy="5080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670927" y="562876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Start </a:t>
            </a:r>
            <a:r>
              <a:rPr lang="fr-BE" sz="1000" dirty="0" err="1" smtClean="0">
                <a:solidFill>
                  <a:schemeClr val="tx1"/>
                </a:solidFill>
              </a:rPr>
              <a:t>Openbaar</a:t>
            </a:r>
            <a:r>
              <a:rPr lang="fr-BE" sz="1000" dirty="0" smtClean="0">
                <a:solidFill>
                  <a:schemeClr val="tx1"/>
                </a:solidFill>
              </a:rPr>
              <a:t> </a:t>
            </a:r>
            <a:r>
              <a:rPr lang="fr-BE" sz="1000" dirty="0" err="1" smtClean="0">
                <a:solidFill>
                  <a:schemeClr val="tx1"/>
                </a:solidFill>
              </a:rPr>
              <a:t>Onderzoek</a:t>
            </a:r>
            <a:endParaRPr lang="fr-BE" sz="10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avec flèche 63"/>
          <p:cNvCxnSpPr>
            <a:endCxn id="70" idx="1"/>
          </p:cNvCxnSpPr>
          <p:nvPr/>
        </p:nvCxnSpPr>
        <p:spPr>
          <a:xfrm>
            <a:off x="2172717" y="4072028"/>
            <a:ext cx="1510472" cy="0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34" idx="2"/>
          </p:cNvCxnSpPr>
          <p:nvPr/>
        </p:nvCxnSpPr>
        <p:spPr>
          <a:xfrm>
            <a:off x="2159253" y="3749447"/>
            <a:ext cx="0" cy="34182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683189" y="3843428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chemeClr val="tx1"/>
                </a:solidFill>
              </a:rPr>
              <a:t>Ontvangst</a:t>
            </a:r>
            <a:endParaRPr lang="fr-BE" sz="1000" dirty="0" smtClean="0">
              <a:solidFill>
                <a:schemeClr val="tx1"/>
              </a:solidFill>
            </a:endParaRPr>
          </a:p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O. – B.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4153181" y="4316431"/>
            <a:ext cx="6928" cy="6554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4167441" y="4644169"/>
            <a:ext cx="273674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32" idx="2"/>
            <a:endCxn id="34" idx="0"/>
          </p:cNvCxnSpPr>
          <p:nvPr/>
        </p:nvCxnSpPr>
        <p:spPr>
          <a:xfrm flipH="1">
            <a:off x="2159253" y="2912669"/>
            <a:ext cx="479" cy="37824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rganigramme : Décision 99"/>
          <p:cNvSpPr/>
          <p:nvPr/>
        </p:nvSpPr>
        <p:spPr>
          <a:xfrm>
            <a:off x="3577117" y="4971907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Beslis-sing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670926" y="5949280"/>
            <a:ext cx="1003403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chemeClr val="tx1"/>
                </a:solidFill>
              </a:rPr>
              <a:t>Communicatie</a:t>
            </a:r>
            <a:endParaRPr lang="fr-BE" sz="1000" dirty="0" smtClean="0">
              <a:solidFill>
                <a:schemeClr val="tx1"/>
              </a:solidFill>
            </a:endParaRPr>
          </a:p>
        </p:txBody>
      </p:sp>
      <p:cxnSp>
        <p:nvCxnSpPr>
          <p:cNvPr id="104" name="Connecteur droit avec flèche 103"/>
          <p:cNvCxnSpPr/>
          <p:nvPr/>
        </p:nvCxnSpPr>
        <p:spPr>
          <a:xfrm>
            <a:off x="4153181" y="5692967"/>
            <a:ext cx="0" cy="2563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1659952" y="5949280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Exploitant</a:t>
            </a:r>
            <a:endParaRPr lang="fr-BE" sz="1200" dirty="0"/>
          </a:p>
        </p:txBody>
      </p:sp>
      <p:sp>
        <p:nvSpPr>
          <p:cNvPr id="107" name="Rectangle 106"/>
          <p:cNvSpPr/>
          <p:nvPr/>
        </p:nvSpPr>
        <p:spPr>
          <a:xfrm>
            <a:off x="6744850" y="5691987"/>
            <a:ext cx="1400605" cy="95196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err="1" smtClean="0"/>
              <a:t>Advies</a:t>
            </a:r>
            <a:r>
              <a:rPr lang="fr-BE" sz="1200" dirty="0" smtClean="0"/>
              <a:t> </a:t>
            </a:r>
            <a:r>
              <a:rPr lang="fr-BE" sz="1200" dirty="0" err="1" smtClean="0"/>
              <a:t>instanties</a:t>
            </a:r>
            <a:endParaRPr lang="fr-BE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err="1"/>
              <a:t>Bevoegde</a:t>
            </a:r>
            <a:r>
              <a:rPr lang="fr-BE" sz="1200" dirty="0"/>
              <a:t> </a:t>
            </a:r>
            <a:r>
              <a:rPr lang="fr-BE" sz="1200" dirty="0" err="1" smtClean="0"/>
              <a:t>autoriteiten</a:t>
            </a:r>
            <a:endParaRPr lang="fr-BE" sz="1200" dirty="0" smtClean="0"/>
          </a:p>
          <a:p>
            <a:pPr algn="ctr"/>
            <a:endParaRPr lang="fr-BE" sz="1200" dirty="0"/>
          </a:p>
        </p:txBody>
      </p:sp>
      <p:cxnSp>
        <p:nvCxnSpPr>
          <p:cNvPr id="108" name="Connecteur droit avec flèche 107"/>
          <p:cNvCxnSpPr>
            <a:stCxn id="103" idx="3"/>
          </p:cNvCxnSpPr>
          <p:nvPr/>
        </p:nvCxnSpPr>
        <p:spPr>
          <a:xfrm>
            <a:off x="4674329" y="6177880"/>
            <a:ext cx="207052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stCxn id="103" idx="1"/>
            <a:endCxn id="106" idx="3"/>
          </p:cNvCxnSpPr>
          <p:nvPr/>
        </p:nvCxnSpPr>
        <p:spPr>
          <a:xfrm flipH="1">
            <a:off x="2628457" y="6177880"/>
            <a:ext cx="104246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rganigramme : Document 117"/>
          <p:cNvSpPr/>
          <p:nvPr/>
        </p:nvSpPr>
        <p:spPr>
          <a:xfrm>
            <a:off x="8040747" y="4428190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/>
              <a:t>A</a:t>
            </a:r>
            <a:r>
              <a:rPr lang="fr-BE" sz="1200" dirty="0" err="1" smtClean="0"/>
              <a:t>dvies</a:t>
            </a:r>
            <a:endParaRPr lang="fr-BE" sz="1200" dirty="0"/>
          </a:p>
        </p:txBody>
      </p:sp>
      <p:cxnSp>
        <p:nvCxnSpPr>
          <p:cNvPr id="122" name="Connecteur droit avec flèche 121"/>
          <p:cNvCxnSpPr/>
          <p:nvPr/>
        </p:nvCxnSpPr>
        <p:spPr>
          <a:xfrm>
            <a:off x="8619843" y="1769894"/>
            <a:ext cx="0" cy="26423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8216535" y="1790097"/>
            <a:ext cx="4183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5677090" y="5313780"/>
            <a:ext cx="29427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flipV="1">
            <a:off x="8619843" y="4881141"/>
            <a:ext cx="0" cy="4326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rganigramme : Bande perforée 132"/>
          <p:cNvSpPr/>
          <p:nvPr/>
        </p:nvSpPr>
        <p:spPr>
          <a:xfrm>
            <a:off x="5670459" y="143005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4" name="Organigramme : Bande perforée 133"/>
          <p:cNvSpPr/>
          <p:nvPr/>
        </p:nvSpPr>
        <p:spPr>
          <a:xfrm>
            <a:off x="5966900" y="143005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5</a:t>
            </a:r>
            <a:endParaRPr lang="fr-BE" sz="1400" dirty="0" smtClean="0"/>
          </a:p>
        </p:txBody>
      </p:sp>
      <p:sp>
        <p:nvSpPr>
          <p:cNvPr id="135" name="Organigramme : Bande perforée 134"/>
          <p:cNvSpPr/>
          <p:nvPr/>
        </p:nvSpPr>
        <p:spPr>
          <a:xfrm>
            <a:off x="5742442" y="2794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6" name="Organigramme : Bande perforée 135"/>
          <p:cNvSpPr/>
          <p:nvPr/>
        </p:nvSpPr>
        <p:spPr>
          <a:xfrm>
            <a:off x="6038883" y="2794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5</a:t>
            </a:r>
            <a:endParaRPr lang="fr-BE" sz="1400" dirty="0" smtClean="0"/>
          </a:p>
        </p:txBody>
      </p:sp>
      <p:sp>
        <p:nvSpPr>
          <p:cNvPr id="137" name="Organigramme : Bande perforée 136"/>
          <p:cNvSpPr/>
          <p:nvPr/>
        </p:nvSpPr>
        <p:spPr>
          <a:xfrm>
            <a:off x="7704348" y="469094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138" name="Organigramme : Bande perforée 137"/>
          <p:cNvSpPr/>
          <p:nvPr/>
        </p:nvSpPr>
        <p:spPr>
          <a:xfrm>
            <a:off x="8856476" y="466446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141" name="Organigramme : Bande perforée 140"/>
          <p:cNvSpPr/>
          <p:nvPr/>
        </p:nvSpPr>
        <p:spPr>
          <a:xfrm>
            <a:off x="2535493" y="3502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142" name="Organigramme : Bande perforée 141"/>
          <p:cNvSpPr/>
          <p:nvPr/>
        </p:nvSpPr>
        <p:spPr>
          <a:xfrm>
            <a:off x="3469105" y="4916333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143" name="Organigramme : Bande perforée 142"/>
          <p:cNvSpPr/>
          <p:nvPr/>
        </p:nvSpPr>
        <p:spPr>
          <a:xfrm>
            <a:off x="4853970" y="492158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144" name="Organigramme : Bande perforée 143"/>
          <p:cNvSpPr/>
          <p:nvPr/>
        </p:nvSpPr>
        <p:spPr>
          <a:xfrm>
            <a:off x="4566317" y="4919180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145" name="Organigramme : Bande perforée 144"/>
          <p:cNvSpPr/>
          <p:nvPr/>
        </p:nvSpPr>
        <p:spPr>
          <a:xfrm>
            <a:off x="4309753" y="542846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164" name="Organigramme : Bande perforée 163"/>
          <p:cNvSpPr/>
          <p:nvPr/>
        </p:nvSpPr>
        <p:spPr>
          <a:xfrm>
            <a:off x="2767492" y="58607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165" name="Organigramme : Bande perforée 164"/>
          <p:cNvSpPr/>
          <p:nvPr/>
        </p:nvSpPr>
        <p:spPr>
          <a:xfrm>
            <a:off x="6400662" y="5860398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cxnSp>
        <p:nvCxnSpPr>
          <p:cNvPr id="66" name="Connecteur droit avec flèche 30"/>
          <p:cNvCxnSpPr/>
          <p:nvPr/>
        </p:nvCxnSpPr>
        <p:spPr>
          <a:xfrm>
            <a:off x="5161933" y="1951939"/>
            <a:ext cx="0" cy="11498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91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88515" y="305068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Beslissing</a:t>
            </a:r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1268585" y="2785245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cxnSp>
        <p:nvCxnSpPr>
          <p:cNvPr id="58" name="Connecteur droit avec flèche 57"/>
          <p:cNvCxnSpPr>
            <a:stCxn id="111" idx="3"/>
            <a:endCxn id="122" idx="1"/>
          </p:cNvCxnSpPr>
          <p:nvPr/>
        </p:nvCxnSpPr>
        <p:spPr>
          <a:xfrm>
            <a:off x="2339752" y="3859452"/>
            <a:ext cx="6043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3891758" y="464349"/>
            <a:ext cx="569388" cy="490092"/>
            <a:chOff x="5862997" y="1923887"/>
            <a:chExt cx="419936" cy="389690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2997" y="1946490"/>
              <a:ext cx="419936" cy="367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200" dirty="0" smtClean="0">
                  <a:solidFill>
                    <a:srgbClr val="FFFF00"/>
                  </a:solidFill>
                </a:rPr>
                <a:t>MER </a:t>
              </a:r>
            </a:p>
            <a:p>
              <a:pPr algn="ctr"/>
              <a:r>
                <a:rPr lang="fr-BE" sz="1200" dirty="0" smtClean="0">
                  <a:solidFill>
                    <a:srgbClr val="FFFF00"/>
                  </a:solidFill>
                </a:rPr>
                <a:t>OK</a:t>
              </a:r>
              <a:endParaRPr lang="fr-BE" sz="1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Organigramme : Document 36"/>
          <p:cNvSpPr/>
          <p:nvPr/>
        </p:nvSpPr>
        <p:spPr>
          <a:xfrm>
            <a:off x="3696094" y="1724994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FANC </a:t>
            </a:r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>
            <a:stCxn id="17" idx="2"/>
            <a:endCxn id="37" idx="0"/>
          </p:cNvCxnSpPr>
          <p:nvPr/>
        </p:nvCxnSpPr>
        <p:spPr>
          <a:xfrm>
            <a:off x="4176452" y="954441"/>
            <a:ext cx="3895" cy="7705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95" idx="1"/>
            <a:endCxn id="12" idx="3"/>
          </p:cNvCxnSpPr>
          <p:nvPr/>
        </p:nvCxnSpPr>
        <p:spPr>
          <a:xfrm flipH="1" flipV="1">
            <a:off x="2237090" y="3013845"/>
            <a:ext cx="4051425" cy="72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84" idx="1"/>
          </p:cNvCxnSpPr>
          <p:nvPr/>
        </p:nvCxnSpPr>
        <p:spPr>
          <a:xfrm>
            <a:off x="4150629" y="2455222"/>
            <a:ext cx="201367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164304" y="2226622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CS-WR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95" name="Organigramme : Document 94"/>
          <p:cNvSpPr/>
          <p:nvPr/>
        </p:nvSpPr>
        <p:spPr>
          <a:xfrm>
            <a:off x="6288515" y="2807123"/>
            <a:ext cx="720081" cy="42803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>
                <a:solidFill>
                  <a:schemeClr val="tx1"/>
                </a:solidFill>
              </a:rPr>
              <a:t>2</a:t>
            </a:r>
            <a:r>
              <a:rPr lang="fr-BE" sz="1050" dirty="0" smtClean="0">
                <a:solidFill>
                  <a:schemeClr val="tx1"/>
                </a:solidFill>
              </a:rPr>
              <a:t>e </a:t>
            </a:r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CS-WR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4148903" y="2199602"/>
            <a:ext cx="1726" cy="2556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6645105" y="2683822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rganigramme : Décision 110"/>
          <p:cNvSpPr/>
          <p:nvPr/>
        </p:nvSpPr>
        <p:spPr>
          <a:xfrm>
            <a:off x="1054458" y="3499412"/>
            <a:ext cx="1285294" cy="720080"/>
          </a:xfrm>
          <a:prstGeom prst="flowChartDecis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bg1"/>
                </a:solidFill>
              </a:rPr>
              <a:t>Opmerking</a:t>
            </a:r>
            <a:r>
              <a:rPr lang="fr-BE" sz="1050" dirty="0" smtClean="0">
                <a:solidFill>
                  <a:schemeClr val="bg1"/>
                </a:solidFill>
              </a:rPr>
              <a:t> ?</a:t>
            </a:r>
            <a:endParaRPr lang="fr-BE" sz="1050" dirty="0">
              <a:solidFill>
                <a:schemeClr val="bg1"/>
              </a:solidFill>
            </a:endParaRPr>
          </a:p>
        </p:txBody>
      </p:sp>
      <p:cxnSp>
        <p:nvCxnSpPr>
          <p:cNvPr id="117" name="Connecteur droit avec flèche 116"/>
          <p:cNvCxnSpPr/>
          <p:nvPr/>
        </p:nvCxnSpPr>
        <p:spPr>
          <a:xfrm>
            <a:off x="1691680" y="3242445"/>
            <a:ext cx="0" cy="2279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2944148" y="3630852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Hoorrecht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33" name="Organigramme : Bande perforée 132"/>
          <p:cNvSpPr/>
          <p:nvPr/>
        </p:nvSpPr>
        <p:spPr>
          <a:xfrm>
            <a:off x="4922671" y="1128618"/>
            <a:ext cx="216024" cy="28803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0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882079" y="114854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/>
                </a:solidFill>
              </a:rPr>
              <a:t>10</a:t>
            </a:r>
            <a:endParaRPr lang="fr-BE" sz="1100" dirty="0">
              <a:solidFill>
                <a:schemeClr val="bg1"/>
              </a:solidFill>
            </a:endParaRPr>
          </a:p>
        </p:txBody>
      </p:sp>
      <p:sp>
        <p:nvSpPr>
          <p:cNvPr id="53" name="Organigramme : Bande perforée 52"/>
          <p:cNvSpPr/>
          <p:nvPr/>
        </p:nvSpPr>
        <p:spPr>
          <a:xfrm>
            <a:off x="3501257" y="1149213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54" name="Organigramme : Bande perforée 53"/>
          <p:cNvSpPr/>
          <p:nvPr/>
        </p:nvSpPr>
        <p:spPr>
          <a:xfrm>
            <a:off x="3813394" y="114288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56" name="Organigramme : Bande perforée 55"/>
          <p:cNvSpPr/>
          <p:nvPr/>
        </p:nvSpPr>
        <p:spPr>
          <a:xfrm>
            <a:off x="4309869" y="113148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57" name="Organigramme : Bande perforée 56"/>
          <p:cNvSpPr/>
          <p:nvPr/>
        </p:nvSpPr>
        <p:spPr>
          <a:xfrm>
            <a:off x="4602232" y="112651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3687816" y="4590108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16584" y="546678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Bekend-making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28940" y="5030306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Beslissing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74" name="Connecteur droit avec flèche 73"/>
          <p:cNvCxnSpPr>
            <a:stCxn id="61" idx="3"/>
          </p:cNvCxnSpPr>
          <p:nvPr/>
        </p:nvCxnSpPr>
        <p:spPr>
          <a:xfrm>
            <a:off x="4656321" y="4818708"/>
            <a:ext cx="204082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4694958" y="5695379"/>
            <a:ext cx="2002186" cy="73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697144" y="4818708"/>
            <a:ext cx="0" cy="2115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6697144" y="5483781"/>
            <a:ext cx="0" cy="2152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4" descr="j02379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596" y="4833641"/>
            <a:ext cx="371716" cy="33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Groupe 87"/>
          <p:cNvGrpSpPr/>
          <p:nvPr/>
        </p:nvGrpSpPr>
        <p:grpSpPr>
          <a:xfrm>
            <a:off x="2402637" y="4039290"/>
            <a:ext cx="357672" cy="330380"/>
            <a:chOff x="5864770" y="1923887"/>
            <a:chExt cx="386259" cy="352985"/>
          </a:xfrm>
        </p:grpSpPr>
        <p:sp>
          <p:nvSpPr>
            <p:cNvPr id="89" name="Décagone 88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81" name="Connecteur droit avec flèche 80"/>
          <p:cNvCxnSpPr>
            <a:endCxn id="61" idx="0"/>
          </p:cNvCxnSpPr>
          <p:nvPr/>
        </p:nvCxnSpPr>
        <p:spPr>
          <a:xfrm>
            <a:off x="4165267" y="3017491"/>
            <a:ext cx="6802" cy="15726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22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r>
              <a:rPr lang="fr-BE" dirty="0"/>
              <a:t>Update </a:t>
            </a:r>
            <a:r>
              <a:rPr lang="fr-BE" dirty="0" err="1" smtClean="0"/>
              <a:t>artikelen</a:t>
            </a:r>
            <a:r>
              <a:rPr lang="fr-BE" dirty="0" smtClean="0"/>
              <a:t> ARBIS </a:t>
            </a:r>
            <a:r>
              <a:rPr lang="fr-BE" dirty="0" err="1" smtClean="0"/>
              <a:t>vergunningsprocedure</a:t>
            </a:r>
            <a:r>
              <a:rPr lang="fr-BE" dirty="0" smtClean="0"/>
              <a:t> </a:t>
            </a:r>
            <a:r>
              <a:rPr lang="fr-BE" dirty="0" err="1" smtClean="0"/>
              <a:t>klasse</a:t>
            </a:r>
            <a:r>
              <a:rPr lang="fr-BE" dirty="0" smtClean="0"/>
              <a:t> I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14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4433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15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err="1" smtClean="0"/>
              <a:t>andere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artikelen</a:t>
            </a:r>
            <a:r>
              <a:rPr lang="fr-FR" altLang="fr-FR" dirty="0" smtClean="0"/>
              <a:t> </a:t>
            </a:r>
            <a:r>
              <a:rPr lang="fr-FR" altLang="fr-FR" dirty="0"/>
              <a:t>ARBIS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err="1" smtClean="0"/>
              <a:t>Artikel</a:t>
            </a:r>
            <a:r>
              <a:rPr lang="fr-FR" altLang="fr-FR" sz="2000" b="1" dirty="0" smtClean="0"/>
              <a:t> 3.1 a) : </a:t>
            </a:r>
            <a:r>
              <a:rPr lang="fr-FR" altLang="fr-FR" sz="2000" b="1" dirty="0" err="1" smtClean="0"/>
              <a:t>definiering</a:t>
            </a:r>
            <a:r>
              <a:rPr lang="fr-FR" altLang="fr-FR" sz="2000" b="1" dirty="0" smtClean="0"/>
              <a:t> </a:t>
            </a:r>
            <a:r>
              <a:rPr lang="fr-FR" altLang="fr-FR" sz="2000" b="1" dirty="0" err="1" smtClean="0"/>
              <a:t>klasse</a:t>
            </a:r>
            <a:r>
              <a:rPr lang="fr-FR" altLang="fr-FR" sz="2000" b="1" dirty="0" smtClean="0"/>
              <a:t> I</a:t>
            </a:r>
          </a:p>
          <a:p>
            <a:pPr lvl="1"/>
            <a:r>
              <a:rPr lang="fr-FR" altLang="fr-FR" sz="1600" dirty="0" err="1" smtClean="0">
                <a:solidFill>
                  <a:srgbClr val="1404E6"/>
                </a:solidFill>
              </a:rPr>
              <a:t>Becijferde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waarden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</a:t>
            </a:r>
            <a:r>
              <a:rPr lang="fr-FR" altLang="fr-FR" sz="1600" dirty="0" smtClean="0">
                <a:solidFill>
                  <a:srgbClr val="1404E6"/>
                </a:solidFill>
              </a:rPr>
              <a:t> de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halve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kritische</a:t>
            </a:r>
            <a:r>
              <a:rPr lang="fr-FR" altLang="fr-FR" sz="1600" dirty="0" smtClean="0">
                <a:solidFill>
                  <a:srgbClr val="1404E6"/>
                </a:solidFill>
              </a:rPr>
              <a:t> massa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splijtbare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isotopen</a:t>
            </a:r>
            <a:r>
              <a:rPr lang="fr-FR" altLang="fr-FR" sz="1600" dirty="0" smtClean="0">
                <a:solidFill>
                  <a:srgbClr val="1404E6"/>
                </a:solidFill>
              </a:rPr>
              <a:t> en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een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bijhorende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sommatieformule</a:t>
            </a:r>
            <a:r>
              <a:rPr lang="fr-FR" altLang="fr-FR" sz="1600" dirty="0" smtClean="0">
                <a:solidFill>
                  <a:srgbClr val="1404E6"/>
                </a:solidFill>
              </a:rPr>
              <a:t>.</a:t>
            </a:r>
            <a:r>
              <a:rPr lang="fr-FR" altLang="fr-FR" sz="1600" dirty="0" smtClean="0"/>
              <a:t> De </a:t>
            </a:r>
            <a:r>
              <a:rPr lang="fr-FR" altLang="fr-FR" sz="1600" dirty="0" err="1" smtClean="0"/>
              <a:t>gebruikte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formulering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is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gelijkaardig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aan</a:t>
            </a:r>
            <a:r>
              <a:rPr lang="fr-FR" altLang="fr-FR" sz="1600" dirty="0" smtClean="0"/>
              <a:t> die </a:t>
            </a:r>
            <a:r>
              <a:rPr lang="fr-FR" altLang="fr-FR" sz="1600" dirty="0" err="1" smtClean="0"/>
              <a:t>gebruikt</a:t>
            </a:r>
            <a:r>
              <a:rPr lang="fr-FR" altLang="fr-FR" sz="1600" dirty="0" smtClean="0"/>
              <a:t> in de </a:t>
            </a:r>
            <a:r>
              <a:rPr lang="fr-FR" altLang="fr-FR" sz="1600" dirty="0" err="1" smtClean="0"/>
              <a:t>Franse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regelgeving</a:t>
            </a:r>
            <a:r>
              <a:rPr lang="fr-FR" altLang="fr-FR" sz="1600" dirty="0" smtClean="0"/>
              <a:t> (« INB »).</a:t>
            </a:r>
          </a:p>
          <a:p>
            <a:pPr marL="457200" lvl="1" indent="0">
              <a:buNone/>
            </a:pPr>
            <a:r>
              <a:rPr lang="fr-FR" altLang="fr-FR" sz="1600" dirty="0"/>
              <a:t>	</a:t>
            </a:r>
            <a:r>
              <a:rPr lang="fr-FR" altLang="fr-FR" sz="1600" b="1" dirty="0" smtClean="0">
                <a:solidFill>
                  <a:srgbClr val="0000FF"/>
                </a:solidFill>
              </a:rPr>
              <a:t>U235/0,35+ Pu239/0,2 &lt; 1</a:t>
            </a:r>
          </a:p>
          <a:p>
            <a:pPr lvl="1"/>
            <a:endParaRPr lang="fr-FR" altLang="fr-FR" sz="1600" dirty="0"/>
          </a:p>
          <a:p>
            <a:r>
              <a:rPr lang="fr-FR" altLang="fr-FR" sz="1800" b="1" dirty="0" err="1" smtClean="0"/>
              <a:t>Artikel</a:t>
            </a:r>
            <a:r>
              <a:rPr lang="fr-FR" altLang="fr-FR" sz="1800" b="1" dirty="0" smtClean="0"/>
              <a:t> 6.2 : Te </a:t>
            </a:r>
            <a:r>
              <a:rPr lang="fr-FR" altLang="fr-FR" sz="1800" b="1" dirty="0" err="1" smtClean="0"/>
              <a:t>verstrekken</a:t>
            </a:r>
            <a:r>
              <a:rPr lang="fr-FR" altLang="fr-FR" sz="1800" b="1" dirty="0" smtClean="0"/>
              <a:t> </a:t>
            </a:r>
            <a:r>
              <a:rPr lang="fr-FR" altLang="fr-FR" sz="1800" b="1" dirty="0" err="1" smtClean="0"/>
              <a:t>inlichtingen</a:t>
            </a:r>
            <a:r>
              <a:rPr lang="fr-FR" altLang="fr-FR" sz="2000" dirty="0" smtClean="0"/>
              <a:t>:	</a:t>
            </a:r>
          </a:p>
          <a:p>
            <a:pPr lvl="1"/>
            <a:r>
              <a:rPr lang="fr-FR" altLang="fr-FR" sz="1600" dirty="0"/>
              <a:t>D</a:t>
            </a:r>
            <a:r>
              <a:rPr lang="fr-FR" altLang="fr-FR" sz="1600" dirty="0" smtClean="0"/>
              <a:t>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inhoud</a:t>
            </a:r>
            <a:r>
              <a:rPr lang="fr-FR" altLang="fr-FR" sz="1600" dirty="0" smtClean="0">
                <a:solidFill>
                  <a:srgbClr val="1404E6"/>
                </a:solidFill>
              </a:rPr>
              <a:t> van het (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voorlopig</a:t>
            </a:r>
            <a:r>
              <a:rPr lang="fr-FR" altLang="fr-FR" sz="1600" dirty="0" smtClean="0">
                <a:solidFill>
                  <a:srgbClr val="1404E6"/>
                </a:solidFill>
              </a:rPr>
              <a:t>)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Veiligheidsrapport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wordt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gealigneerd</a:t>
            </a:r>
            <a:r>
              <a:rPr lang="fr-FR" altLang="fr-FR" sz="1600" dirty="0" smtClean="0">
                <a:solidFill>
                  <a:srgbClr val="1404E6"/>
                </a:solidFill>
              </a:rPr>
              <a:t> met </a:t>
            </a:r>
            <a:r>
              <a:rPr lang="fr-FR" altLang="fr-FR" sz="1600" dirty="0" smtClean="0">
                <a:solidFill>
                  <a:srgbClr val="1404E6"/>
                </a:solidFill>
              </a:rPr>
              <a:t>die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beschreven</a:t>
            </a:r>
            <a:r>
              <a:rPr lang="fr-FR" altLang="fr-FR" sz="1600" dirty="0" smtClean="0">
                <a:solidFill>
                  <a:srgbClr val="1404E6"/>
                </a:solidFill>
              </a:rPr>
              <a:t> in het KB van 30/11/11  </a:t>
            </a:r>
            <a:r>
              <a:rPr lang="fr-FR" altLang="fr-FR" sz="1600" i="1" dirty="0" err="1" smtClean="0"/>
              <a:t>houdende</a:t>
            </a:r>
            <a:r>
              <a:rPr lang="fr-FR" altLang="fr-FR" sz="1600" i="1" dirty="0" smtClean="0"/>
              <a:t> </a:t>
            </a:r>
            <a:r>
              <a:rPr lang="fr-FR" altLang="fr-FR" sz="1600" i="1" dirty="0" err="1" smtClean="0"/>
              <a:t>veiligheidsvoorschriften</a:t>
            </a:r>
            <a:r>
              <a:rPr lang="fr-FR" altLang="fr-FR" sz="1600" i="1" dirty="0" smtClean="0"/>
              <a:t> </a:t>
            </a:r>
            <a:r>
              <a:rPr lang="fr-FR" altLang="fr-FR" sz="1600" i="1" dirty="0" err="1" smtClean="0"/>
              <a:t>voor</a:t>
            </a:r>
            <a:r>
              <a:rPr lang="fr-FR" altLang="fr-FR" sz="1600" i="1" dirty="0" smtClean="0"/>
              <a:t> </a:t>
            </a:r>
            <a:r>
              <a:rPr lang="fr-FR" altLang="fr-FR" sz="1600" i="1" dirty="0" err="1" smtClean="0"/>
              <a:t>kerninstallaties</a:t>
            </a:r>
            <a:endParaRPr lang="fr-FR" altLang="fr-FR" sz="1600" dirty="0" smtClean="0"/>
          </a:p>
          <a:p>
            <a:pPr lvl="1"/>
            <a:r>
              <a:rPr lang="fr-FR" altLang="fr-FR" sz="1600" dirty="0" err="1" smtClean="0"/>
              <a:t>Versterkte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coherentie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tussen</a:t>
            </a:r>
            <a:r>
              <a:rPr lang="fr-FR" altLang="fr-FR" sz="1600" dirty="0" smtClean="0"/>
              <a:t> de </a:t>
            </a:r>
            <a:r>
              <a:rPr lang="fr-FR" altLang="fr-FR" sz="1600" dirty="0" err="1" smtClean="0"/>
              <a:t>twee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besluiten</a:t>
            </a:r>
            <a:endParaRPr lang="fr-FR" alt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16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err="1"/>
              <a:t>andere</a:t>
            </a:r>
            <a:r>
              <a:rPr lang="fr-FR" altLang="fr-FR" dirty="0"/>
              <a:t> </a:t>
            </a:r>
            <a:r>
              <a:rPr lang="fr-FR" altLang="fr-FR" dirty="0" err="1"/>
              <a:t>artikelen</a:t>
            </a:r>
            <a:r>
              <a:rPr lang="fr-FR" altLang="fr-FR" dirty="0"/>
              <a:t> ARBIS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err="1" smtClean="0"/>
              <a:t>Artikel</a:t>
            </a:r>
            <a:r>
              <a:rPr lang="fr-FR" altLang="fr-FR" sz="2000" b="1" dirty="0" smtClean="0"/>
              <a:t> 6.7 « </a:t>
            </a:r>
            <a:r>
              <a:rPr lang="fr-FR" altLang="fr-FR" sz="2000" b="1" dirty="0" err="1" smtClean="0"/>
              <a:t>Beslissing</a:t>
            </a:r>
            <a:r>
              <a:rPr lang="fr-FR" altLang="fr-FR" sz="2000" b="1" dirty="0" smtClean="0"/>
              <a:t> » (</a:t>
            </a:r>
            <a:r>
              <a:rPr lang="fr-FR" altLang="fr-FR" sz="2000" b="1" dirty="0" err="1" smtClean="0"/>
              <a:t>door</a:t>
            </a:r>
            <a:r>
              <a:rPr lang="fr-FR" altLang="fr-FR" sz="2000" b="1" dirty="0" smtClean="0"/>
              <a:t> de Koning) </a:t>
            </a:r>
          </a:p>
          <a:p>
            <a:pPr lvl="1"/>
            <a:r>
              <a:rPr lang="fr-FR" altLang="fr-FR" sz="1600" dirty="0" err="1" smtClean="0"/>
              <a:t>Afwijking</a:t>
            </a:r>
            <a:r>
              <a:rPr lang="fr-FR" altLang="fr-FR" sz="1600" dirty="0" smtClean="0"/>
              <a:t> van het </a:t>
            </a:r>
            <a:r>
              <a:rPr lang="fr-FR" altLang="fr-FR" sz="1600" dirty="0" err="1" smtClean="0"/>
              <a:t>advies</a:t>
            </a:r>
            <a:r>
              <a:rPr lang="fr-FR" altLang="fr-FR" sz="1600" dirty="0" smtClean="0"/>
              <a:t> van de </a:t>
            </a:r>
            <a:r>
              <a:rPr lang="fr-FR" altLang="fr-FR" sz="1600" dirty="0" err="1" smtClean="0"/>
              <a:t>Wetenschappelijke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Raad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moet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gemotiveerd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worden</a:t>
            </a:r>
            <a:r>
              <a:rPr lang="fr-FR" altLang="fr-FR" sz="1600" dirty="0" smtClean="0"/>
              <a:t> in de </a:t>
            </a:r>
            <a:r>
              <a:rPr lang="fr-FR" altLang="fr-FR" sz="1600" dirty="0" err="1" smtClean="0"/>
              <a:t>beslissing</a:t>
            </a:r>
            <a:endParaRPr lang="fr-FR" altLang="fr-FR" sz="1600" dirty="0" smtClean="0"/>
          </a:p>
          <a:p>
            <a:pPr lvl="1"/>
            <a:r>
              <a:rPr lang="fr-FR" altLang="fr-FR" sz="1600" dirty="0" err="1" smtClean="0"/>
              <a:t>Opname</a:t>
            </a:r>
            <a:r>
              <a:rPr lang="fr-FR" altLang="fr-FR" sz="1600" dirty="0" smtClean="0"/>
              <a:t> minimale </a:t>
            </a:r>
            <a:r>
              <a:rPr lang="fr-FR" altLang="fr-FR" sz="1600" dirty="0" err="1" smtClean="0"/>
              <a:t>vergunnings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voorwaarden</a:t>
            </a:r>
            <a:endParaRPr lang="fr-FR" altLang="fr-FR" sz="1600" dirty="0" smtClean="0">
              <a:solidFill>
                <a:srgbClr val="1404E6"/>
              </a:solidFill>
            </a:endParaRPr>
          </a:p>
          <a:p>
            <a:pPr lvl="1"/>
            <a:r>
              <a:rPr lang="fr-FR" altLang="fr-FR" sz="1600" dirty="0" err="1" smtClean="0"/>
              <a:t>Onder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deze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voorwaarden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zijn</a:t>
            </a:r>
            <a:r>
              <a:rPr lang="fr-FR" altLang="fr-FR" sz="1600" dirty="0" smtClean="0"/>
              <a:t> de </a:t>
            </a:r>
            <a:r>
              <a:rPr lang="fr-FR" altLang="fr-FR" sz="1600" dirty="0" err="1" smtClean="0"/>
              <a:t>verwijzing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naar</a:t>
            </a:r>
            <a:r>
              <a:rPr lang="fr-FR" altLang="fr-FR" sz="1600" dirty="0" smtClean="0"/>
              <a:t> het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Veiligheidsrapport</a:t>
            </a:r>
            <a:r>
              <a:rPr lang="fr-FR" altLang="fr-FR" sz="1600" dirty="0" smtClean="0"/>
              <a:t> en </a:t>
            </a:r>
            <a:r>
              <a:rPr lang="fr-FR" altLang="fr-FR" sz="1600" dirty="0" err="1" smtClean="0"/>
              <a:t>enkele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sleutelparameters</a:t>
            </a:r>
            <a:endParaRPr lang="fr-FR" altLang="fr-FR" sz="1600" dirty="0" smtClean="0">
              <a:solidFill>
                <a:srgbClr val="1404E6"/>
              </a:solidFill>
            </a:endParaRPr>
          </a:p>
          <a:p>
            <a:pPr lvl="1"/>
            <a:r>
              <a:rPr lang="fr-FR" altLang="fr-FR" sz="1600" dirty="0" err="1" smtClean="0"/>
              <a:t>Deze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voorwaarden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leggen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onder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andere</a:t>
            </a:r>
            <a:r>
              <a:rPr lang="fr-FR" altLang="fr-FR" sz="1600" dirty="0" smtClean="0"/>
              <a:t> de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bijzondere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voorwaarden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vast</a:t>
            </a:r>
            <a:r>
              <a:rPr lang="fr-FR" altLang="fr-FR" sz="1600" dirty="0" smtClean="0">
                <a:solidFill>
                  <a:srgbClr val="1404E6"/>
                </a:solidFill>
              </a:rPr>
              <a:t> die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nageleefd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moeten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worden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tijdens</a:t>
            </a:r>
            <a:r>
              <a:rPr lang="fr-FR" altLang="fr-FR" sz="1600" dirty="0" smtClean="0">
                <a:solidFill>
                  <a:srgbClr val="1404E6"/>
                </a:solidFill>
              </a:rPr>
              <a:t> de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constructiefase</a:t>
            </a:r>
            <a:endParaRPr lang="fr-FR" altLang="fr-FR" sz="1600" dirty="0" smtClean="0">
              <a:solidFill>
                <a:srgbClr val="1404E6"/>
              </a:solidFill>
            </a:endParaRPr>
          </a:p>
          <a:p>
            <a:pPr lvl="1"/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3079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17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err="1"/>
              <a:t>andere</a:t>
            </a:r>
            <a:r>
              <a:rPr lang="fr-FR" altLang="fr-FR" dirty="0"/>
              <a:t> </a:t>
            </a:r>
            <a:r>
              <a:rPr lang="fr-FR" altLang="fr-FR" dirty="0" err="1"/>
              <a:t>artikelen</a:t>
            </a:r>
            <a:r>
              <a:rPr lang="fr-FR" altLang="fr-FR" dirty="0"/>
              <a:t> ARBIS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smtClean="0"/>
              <a:t>Article 11: </a:t>
            </a:r>
            <a:r>
              <a:rPr lang="fr-FR" altLang="fr-FR" sz="2000" b="1" dirty="0" err="1" smtClean="0"/>
              <a:t>Gemengde</a:t>
            </a:r>
            <a:r>
              <a:rPr lang="fr-FR" altLang="fr-FR" sz="2000" b="1" dirty="0" smtClean="0"/>
              <a:t> </a:t>
            </a:r>
            <a:r>
              <a:rPr lang="fr-FR" altLang="fr-FR" sz="2000" b="1" dirty="0" err="1" smtClean="0"/>
              <a:t>inrichtingen</a:t>
            </a:r>
            <a:endParaRPr lang="fr-FR" altLang="fr-FR" sz="2000" b="1" dirty="0" smtClean="0"/>
          </a:p>
          <a:p>
            <a:pPr lvl="1"/>
            <a:r>
              <a:rPr lang="fr-BE" altLang="fr-FR" sz="1600" dirty="0" err="1" smtClean="0"/>
              <a:t>Huidige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situatie</a:t>
            </a:r>
            <a:r>
              <a:rPr lang="fr-BE" altLang="fr-FR" sz="1600" dirty="0" smtClean="0"/>
              <a:t> : de </a:t>
            </a:r>
            <a:r>
              <a:rPr lang="fr-BE" altLang="fr-FR" sz="1600" dirty="0" err="1" smtClean="0"/>
              <a:t>vergunningsaanvragen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worden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behandeld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volgens</a:t>
            </a:r>
            <a:r>
              <a:rPr lang="fr-BE" altLang="fr-FR" sz="1600" dirty="0" smtClean="0"/>
              <a:t> de (</a:t>
            </a:r>
            <a:r>
              <a:rPr lang="fr-BE" altLang="fr-FR" sz="1600" dirty="0" err="1" smtClean="0"/>
              <a:t>hoogste</a:t>
            </a:r>
            <a:r>
              <a:rPr lang="fr-BE" altLang="fr-FR" sz="1600" dirty="0" smtClean="0"/>
              <a:t>)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van de </a:t>
            </a:r>
            <a:r>
              <a:rPr lang="fr-BE" altLang="fr-FR" sz="1600" dirty="0" err="1" smtClean="0"/>
              <a:t>inrichting</a:t>
            </a:r>
            <a:endParaRPr lang="fr-BE" altLang="fr-FR" sz="1600" dirty="0" smtClean="0"/>
          </a:p>
          <a:p>
            <a:pPr lvl="1"/>
            <a:r>
              <a:rPr lang="fr-BE" altLang="fr-FR" sz="1600" dirty="0" smtClean="0"/>
              <a:t>De </a:t>
            </a:r>
            <a:r>
              <a:rPr lang="fr-BE" altLang="fr-FR" sz="1600" dirty="0" err="1" smtClean="0"/>
              <a:t>installaties</a:t>
            </a:r>
            <a:r>
              <a:rPr lang="fr-BE" altLang="fr-FR" sz="1600" dirty="0" smtClean="0"/>
              <a:t> van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II of III </a:t>
            </a:r>
            <a:r>
              <a:rPr lang="fr-BE" altLang="fr-FR" sz="1600" dirty="0" err="1" smtClean="0"/>
              <a:t>worden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vaak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beschouwd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als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een</a:t>
            </a:r>
            <a:r>
              <a:rPr lang="fr-BE" altLang="fr-FR" sz="1600" dirty="0" smtClean="0"/>
              <a:t> « </a:t>
            </a:r>
            <a:r>
              <a:rPr lang="fr-BE" altLang="fr-FR" sz="1600" dirty="0" err="1" smtClean="0"/>
              <a:t>kleine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wijziging</a:t>
            </a:r>
            <a:r>
              <a:rPr lang="fr-BE" altLang="fr-FR" sz="1600" dirty="0" smtClean="0"/>
              <a:t> » </a:t>
            </a:r>
            <a:r>
              <a:rPr lang="fr-BE" altLang="fr-FR" sz="1600" dirty="0" err="1" smtClean="0"/>
              <a:t>vergeleken</a:t>
            </a:r>
            <a:r>
              <a:rPr lang="fr-BE" altLang="fr-FR" sz="1600" dirty="0" smtClean="0"/>
              <a:t> met het </a:t>
            </a:r>
            <a:r>
              <a:rPr lang="fr-BE" altLang="fr-FR" sz="1600" dirty="0" err="1" smtClean="0"/>
              <a:t>risico</a:t>
            </a:r>
            <a:r>
              <a:rPr lang="fr-BE" altLang="fr-FR" sz="1600" dirty="0" smtClean="0"/>
              <a:t> van de </a:t>
            </a:r>
            <a:r>
              <a:rPr lang="fr-BE" altLang="fr-FR" sz="1600" dirty="0" err="1" smtClean="0"/>
              <a:t>installatie</a:t>
            </a:r>
            <a:r>
              <a:rPr lang="fr-BE" altLang="fr-FR" sz="1600" dirty="0" smtClean="0"/>
              <a:t> van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I (</a:t>
            </a:r>
            <a:r>
              <a:rPr lang="fr-BE" altLang="fr-FR" sz="1600" dirty="0" err="1" smtClean="0"/>
              <a:t>bvb</a:t>
            </a:r>
            <a:r>
              <a:rPr lang="fr-BE" altLang="fr-FR" sz="1600" dirty="0" smtClean="0"/>
              <a:t> de </a:t>
            </a:r>
            <a:r>
              <a:rPr lang="fr-BE" altLang="fr-FR" sz="1600" dirty="0" err="1" smtClean="0"/>
              <a:t>reactor</a:t>
            </a:r>
            <a:r>
              <a:rPr lang="fr-BE" altLang="fr-FR" sz="1600" dirty="0" smtClean="0"/>
              <a:t>)</a:t>
            </a:r>
          </a:p>
          <a:p>
            <a:pPr lvl="1"/>
            <a:r>
              <a:rPr lang="fr-BE" altLang="fr-FR" sz="1600" dirty="0" smtClean="0"/>
              <a:t>De </a:t>
            </a:r>
            <a:r>
              <a:rPr lang="fr-BE" altLang="fr-FR" sz="1600" dirty="0" err="1" smtClean="0"/>
              <a:t>vergunningsprocedure</a:t>
            </a:r>
            <a:r>
              <a:rPr lang="fr-BE" altLang="fr-FR" sz="1600" dirty="0" smtClean="0"/>
              <a:t> van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I (&gt; 1 </a:t>
            </a:r>
            <a:r>
              <a:rPr lang="fr-BE" altLang="fr-FR" sz="1600" dirty="0" err="1" smtClean="0"/>
              <a:t>jaar</a:t>
            </a:r>
            <a:r>
              <a:rPr lang="fr-BE" altLang="fr-FR" sz="1600" dirty="0" smtClean="0"/>
              <a:t>) </a:t>
            </a:r>
            <a:r>
              <a:rPr lang="fr-BE" altLang="fr-FR" sz="1600" dirty="0" err="1" smtClean="0"/>
              <a:t>is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heel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zwaar</a:t>
            </a:r>
            <a:r>
              <a:rPr lang="fr-BE" altLang="fr-FR" sz="1600" dirty="0" smtClean="0"/>
              <a:t> om indien </a:t>
            </a:r>
            <a:r>
              <a:rPr lang="fr-BE" altLang="fr-FR" sz="1600" dirty="0" err="1" smtClean="0"/>
              <a:t>nodig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een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II </a:t>
            </a:r>
            <a:r>
              <a:rPr lang="fr-BE" altLang="fr-FR" sz="1600" dirty="0" err="1" smtClean="0"/>
              <a:t>installatie</a:t>
            </a:r>
            <a:r>
              <a:rPr lang="fr-BE" altLang="fr-FR" sz="1600" dirty="0" smtClean="0"/>
              <a:t> in </a:t>
            </a:r>
            <a:r>
              <a:rPr lang="fr-BE" altLang="fr-FR" sz="1600" dirty="0" err="1" smtClean="0"/>
              <a:t>een</a:t>
            </a:r>
            <a:r>
              <a:rPr lang="fr-BE" altLang="fr-FR" sz="1600" dirty="0" smtClean="0"/>
              <a:t> </a:t>
            </a:r>
            <a:r>
              <a:rPr lang="fr-BE" altLang="fr-FR" sz="1600" dirty="0" err="1" smtClean="0"/>
              <a:t>klasse</a:t>
            </a:r>
            <a:r>
              <a:rPr lang="fr-BE" altLang="fr-FR" sz="1600" dirty="0" smtClean="0"/>
              <a:t> I </a:t>
            </a:r>
            <a:r>
              <a:rPr lang="fr-BE" altLang="fr-FR" sz="1600" dirty="0" err="1" smtClean="0"/>
              <a:t>inrcihting</a:t>
            </a:r>
            <a:r>
              <a:rPr lang="fr-BE" altLang="fr-FR" sz="1600" dirty="0" smtClean="0"/>
              <a:t> te </a:t>
            </a:r>
            <a:r>
              <a:rPr lang="fr-BE" altLang="fr-FR" sz="1600" dirty="0" err="1" smtClean="0"/>
              <a:t>vergunnen</a:t>
            </a:r>
            <a:r>
              <a:rPr lang="fr-BE" altLang="fr-FR" sz="1600" dirty="0" smtClean="0"/>
              <a:t>.</a:t>
            </a:r>
            <a:endParaRPr lang="fr-BE" altLang="fr-FR" sz="1600" dirty="0" smtClean="0"/>
          </a:p>
          <a:p>
            <a:pPr lvl="1"/>
            <a:r>
              <a:rPr lang="fr-BE" altLang="fr-FR" sz="1600" dirty="0" err="1" smtClean="0">
                <a:solidFill>
                  <a:srgbClr val="1404E6"/>
                </a:solidFill>
              </a:rPr>
              <a:t>Wijziging</a:t>
            </a:r>
            <a:r>
              <a:rPr lang="fr-BE" altLang="fr-FR" sz="1600" dirty="0" smtClean="0">
                <a:solidFill>
                  <a:srgbClr val="1404E6"/>
                </a:solidFill>
              </a:rPr>
              <a:t>: De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inrichtingen</a:t>
            </a:r>
            <a:r>
              <a:rPr lang="fr-BE" altLang="fr-FR" sz="1600" dirty="0" smtClean="0">
                <a:solidFill>
                  <a:srgbClr val="1404E6"/>
                </a:solidFill>
              </a:rPr>
              <a:t> van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klasse</a:t>
            </a:r>
            <a:r>
              <a:rPr lang="fr-BE" altLang="fr-FR" sz="1600" dirty="0" smtClean="0">
                <a:solidFill>
                  <a:srgbClr val="1404E6"/>
                </a:solidFill>
              </a:rPr>
              <a:t> I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waar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zich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installaties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bevinden</a:t>
            </a:r>
            <a:r>
              <a:rPr lang="fr-BE" altLang="fr-FR" sz="1600" dirty="0" smtClean="0">
                <a:solidFill>
                  <a:srgbClr val="1404E6"/>
                </a:solidFill>
              </a:rPr>
              <a:t> die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behoren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tot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een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andere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klasse</a:t>
            </a:r>
            <a:r>
              <a:rPr lang="fr-BE" altLang="fr-FR" sz="1600" dirty="0" smtClean="0">
                <a:solidFill>
                  <a:srgbClr val="1404E6"/>
                </a:solidFill>
              </a:rPr>
              <a:t> (II of III,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bijvoorbeeld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een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gammagrafetoestel</a:t>
            </a:r>
            <a:r>
              <a:rPr lang="fr-BE" altLang="fr-FR" sz="1600" dirty="0" smtClean="0">
                <a:solidFill>
                  <a:srgbClr val="1404E6"/>
                </a:solidFill>
              </a:rPr>
              <a:t>,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medisch</a:t>
            </a:r>
            <a:r>
              <a:rPr lang="fr-BE" altLang="fr-FR" sz="1600" dirty="0" smtClean="0">
                <a:solidFill>
                  <a:srgbClr val="1404E6"/>
                </a:solidFill>
              </a:rPr>
              <a:t> X-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stralentoestel</a:t>
            </a:r>
            <a:r>
              <a:rPr lang="fr-BE" altLang="fr-FR" sz="1600" dirty="0" smtClean="0">
                <a:solidFill>
                  <a:srgbClr val="1404E6"/>
                </a:solidFill>
              </a:rPr>
              <a:t>)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kunnen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vergund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worden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volgens</a:t>
            </a:r>
            <a:r>
              <a:rPr lang="fr-BE" altLang="fr-FR" sz="1600" dirty="0" smtClean="0">
                <a:solidFill>
                  <a:srgbClr val="1404E6"/>
                </a:solidFill>
              </a:rPr>
              <a:t> de [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procedure</a:t>
            </a:r>
            <a:r>
              <a:rPr lang="fr-BE" altLang="fr-FR" sz="1600" dirty="0" smtClean="0">
                <a:solidFill>
                  <a:srgbClr val="1404E6"/>
                </a:solidFill>
              </a:rPr>
              <a:t> van </a:t>
            </a:r>
            <a:r>
              <a:rPr lang="fr-BE" altLang="fr-FR" sz="1600" dirty="0" smtClean="0">
                <a:solidFill>
                  <a:srgbClr val="1404E6"/>
                </a:solidFill>
              </a:rPr>
              <a:t>de]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betrokken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klasse</a:t>
            </a:r>
            <a:r>
              <a:rPr lang="fr-BE" altLang="fr-FR" sz="1600" dirty="0" smtClean="0">
                <a:solidFill>
                  <a:srgbClr val="1404E6"/>
                </a:solidFill>
              </a:rPr>
              <a:t>, indien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deze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handelingen</a:t>
            </a:r>
            <a:r>
              <a:rPr lang="fr-BE" altLang="fr-FR" sz="1600" dirty="0" smtClean="0">
                <a:solidFill>
                  <a:srgbClr val="1404E6"/>
                </a:solidFill>
              </a:rPr>
              <a:t> of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installaties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onafhankelijk</a:t>
            </a:r>
            <a:r>
              <a:rPr lang="fr-BE" altLang="fr-FR" sz="1600" dirty="0" smtClean="0">
                <a:solidFill>
                  <a:srgbClr val="1404E6"/>
                </a:solidFill>
              </a:rPr>
              <a:t>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zijn</a:t>
            </a:r>
            <a:r>
              <a:rPr lang="fr-BE" altLang="fr-FR" sz="1600" dirty="0" smtClean="0">
                <a:solidFill>
                  <a:srgbClr val="1404E6"/>
                </a:solidFill>
              </a:rPr>
              <a:t> van de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klasse</a:t>
            </a:r>
            <a:r>
              <a:rPr lang="fr-BE" altLang="fr-FR" sz="1600" dirty="0" smtClean="0">
                <a:solidFill>
                  <a:srgbClr val="1404E6"/>
                </a:solidFill>
              </a:rPr>
              <a:t> I </a:t>
            </a:r>
            <a:r>
              <a:rPr lang="fr-BE" altLang="fr-FR" sz="1600" dirty="0" err="1" smtClean="0">
                <a:solidFill>
                  <a:srgbClr val="1404E6"/>
                </a:solidFill>
              </a:rPr>
              <a:t>installatie</a:t>
            </a:r>
            <a:r>
              <a:rPr lang="fr-BE" altLang="fr-FR" sz="1600" dirty="0" smtClean="0">
                <a:solidFill>
                  <a:srgbClr val="1404E6"/>
                </a:solidFill>
              </a:rPr>
              <a:t>. </a:t>
            </a:r>
            <a:endParaRPr lang="fr-FR" altLang="fr-FR" sz="1600" dirty="0" smtClean="0"/>
          </a:p>
          <a:p>
            <a:pPr lvl="1"/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22120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18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err="1"/>
              <a:t>andere</a:t>
            </a:r>
            <a:r>
              <a:rPr lang="fr-FR" altLang="fr-FR" dirty="0"/>
              <a:t> </a:t>
            </a:r>
            <a:r>
              <a:rPr lang="fr-FR" altLang="fr-FR" dirty="0" err="1"/>
              <a:t>artikelen</a:t>
            </a:r>
            <a:r>
              <a:rPr lang="fr-FR" altLang="fr-FR" dirty="0"/>
              <a:t> ARBIS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err="1" smtClean="0"/>
              <a:t>Artikel</a:t>
            </a:r>
            <a:r>
              <a:rPr lang="fr-FR" altLang="fr-FR" sz="2000" b="1" dirty="0" smtClean="0"/>
              <a:t> 17: </a:t>
            </a:r>
            <a:r>
              <a:rPr lang="fr-FR" altLang="fr-FR" sz="2000" b="1" dirty="0" err="1" smtClean="0"/>
              <a:t>Ontmanteling</a:t>
            </a:r>
            <a:endParaRPr lang="fr-FR" altLang="fr-FR" sz="2000" b="1" dirty="0" smtClean="0"/>
          </a:p>
          <a:p>
            <a:pPr lvl="1"/>
            <a:r>
              <a:rPr lang="fr-FR" altLang="fr-FR" sz="1600" dirty="0" err="1" smtClean="0"/>
              <a:t>Een</a:t>
            </a:r>
            <a:r>
              <a:rPr lang="fr-FR" altLang="fr-FR" sz="1600" dirty="0" smtClean="0"/>
              <a:t> amendement (</a:t>
            </a:r>
            <a:r>
              <a:rPr lang="fr-FR" altLang="fr-FR" sz="1600" dirty="0" err="1" smtClean="0"/>
              <a:t>augustus</a:t>
            </a:r>
            <a:r>
              <a:rPr lang="fr-FR" altLang="fr-FR" sz="1600" dirty="0" smtClean="0"/>
              <a:t> 2015) van het KB van 30/11/2011 (</a:t>
            </a:r>
            <a:r>
              <a:rPr lang="fr-FR" altLang="fr-FR" sz="1600" dirty="0" err="1" smtClean="0"/>
              <a:t>veiligheidsvoorschriften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kerninstallaties</a:t>
            </a:r>
            <a:r>
              <a:rPr lang="fr-FR" altLang="fr-FR" sz="1600" dirty="0" smtClean="0"/>
              <a:t>) </a:t>
            </a:r>
            <a:r>
              <a:rPr lang="fr-FR" altLang="fr-FR" sz="1600" dirty="0" err="1" smtClean="0"/>
              <a:t>bepaalde</a:t>
            </a:r>
            <a:r>
              <a:rPr lang="fr-FR" altLang="fr-FR" sz="1600" dirty="0" smtClean="0"/>
              <a:t> :</a:t>
            </a:r>
          </a:p>
          <a:p>
            <a:pPr lvl="2"/>
            <a:r>
              <a:rPr lang="fr-FR" altLang="fr-FR" sz="1600" dirty="0" smtClean="0"/>
              <a:t>De </a:t>
            </a:r>
            <a:r>
              <a:rPr lang="fr-FR" altLang="fr-FR" sz="1600" dirty="0" err="1" smtClean="0"/>
              <a:t>informatie</a:t>
            </a:r>
            <a:r>
              <a:rPr lang="fr-FR" altLang="fr-FR" sz="1600" dirty="0" smtClean="0"/>
              <a:t> die de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stopzettingsmelding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moet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bevatten</a:t>
            </a:r>
            <a:endParaRPr lang="fr-FR" altLang="fr-FR" sz="1600" dirty="0" smtClean="0"/>
          </a:p>
          <a:p>
            <a:pPr lvl="2"/>
            <a:r>
              <a:rPr lang="fr-FR" altLang="fr-FR" sz="1600" dirty="0" smtClean="0"/>
              <a:t>De </a:t>
            </a:r>
            <a:r>
              <a:rPr lang="fr-FR" altLang="fr-FR" sz="1600" dirty="0" err="1" smtClean="0"/>
              <a:t>inhoud</a:t>
            </a:r>
            <a:r>
              <a:rPr lang="fr-FR" altLang="fr-FR" sz="1600" dirty="0" smtClean="0"/>
              <a:t> van het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veiligheidsrapport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voor</a:t>
            </a:r>
            <a:r>
              <a:rPr lang="fr-FR" altLang="fr-FR" sz="1600" dirty="0" smtClean="0">
                <a:solidFill>
                  <a:srgbClr val="1404E6"/>
                </a:solidFill>
              </a:rPr>
              <a:t> </a:t>
            </a:r>
            <a:r>
              <a:rPr lang="fr-FR" altLang="fr-FR" sz="1600" dirty="0" err="1" smtClean="0">
                <a:solidFill>
                  <a:srgbClr val="1404E6"/>
                </a:solidFill>
              </a:rPr>
              <a:t>ontmanteling</a:t>
            </a:r>
            <a:endParaRPr lang="fr-FR" altLang="fr-FR" sz="1600" dirty="0" smtClean="0">
              <a:solidFill>
                <a:srgbClr val="1404E6"/>
              </a:solidFill>
            </a:endParaRPr>
          </a:p>
          <a:p>
            <a:pPr lvl="1"/>
            <a:r>
              <a:rPr lang="fr-FR" altLang="fr-FR" sz="1800" dirty="0" err="1" smtClean="0">
                <a:solidFill>
                  <a:srgbClr val="1404E6"/>
                </a:solidFill>
              </a:rPr>
              <a:t>Wijziging</a:t>
            </a:r>
            <a:r>
              <a:rPr lang="fr-FR" altLang="fr-FR" sz="1800" dirty="0" smtClean="0">
                <a:solidFill>
                  <a:srgbClr val="1404E6"/>
                </a:solidFill>
              </a:rPr>
              <a:t> :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Artikel</a:t>
            </a:r>
            <a:r>
              <a:rPr lang="fr-FR" altLang="fr-FR" sz="1800" dirty="0" smtClean="0">
                <a:solidFill>
                  <a:srgbClr val="1404E6"/>
                </a:solidFill>
              </a:rPr>
              <a:t> 17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verwijst</a:t>
            </a:r>
            <a:r>
              <a:rPr lang="fr-FR" altLang="fr-FR" sz="1800" dirty="0" smtClean="0">
                <a:solidFill>
                  <a:srgbClr val="1404E6"/>
                </a:solidFill>
              </a:rPr>
              <a:t>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expliciet</a:t>
            </a:r>
            <a:r>
              <a:rPr lang="fr-FR" altLang="fr-FR" sz="1800" dirty="0" smtClean="0">
                <a:solidFill>
                  <a:srgbClr val="1404E6"/>
                </a:solidFill>
              </a:rPr>
              <a:t>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naar</a:t>
            </a:r>
            <a:r>
              <a:rPr lang="fr-FR" altLang="fr-FR" sz="1800" dirty="0" smtClean="0">
                <a:solidFill>
                  <a:srgbClr val="1404E6"/>
                </a:solidFill>
              </a:rPr>
              <a:t>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deze</a:t>
            </a:r>
            <a:r>
              <a:rPr lang="fr-FR" altLang="fr-FR" sz="1800" dirty="0" smtClean="0">
                <a:solidFill>
                  <a:srgbClr val="1404E6"/>
                </a:solidFill>
              </a:rPr>
              <a:t>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bepalingen</a:t>
            </a:r>
            <a:r>
              <a:rPr lang="fr-FR" altLang="fr-FR" sz="1800" dirty="0" smtClean="0">
                <a:solidFill>
                  <a:srgbClr val="1404E6"/>
                </a:solidFill>
              </a:rPr>
              <a:t>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voor</a:t>
            </a:r>
            <a:r>
              <a:rPr lang="fr-FR" altLang="fr-FR" sz="1800" dirty="0" smtClean="0">
                <a:solidFill>
                  <a:srgbClr val="1404E6"/>
                </a:solidFill>
              </a:rPr>
              <a:t> de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inrichtingen</a:t>
            </a:r>
            <a:r>
              <a:rPr lang="fr-FR" altLang="fr-FR" sz="1800" dirty="0" smtClean="0">
                <a:solidFill>
                  <a:srgbClr val="1404E6"/>
                </a:solidFill>
              </a:rPr>
              <a:t> van </a:t>
            </a:r>
            <a:r>
              <a:rPr lang="fr-FR" altLang="fr-FR" sz="1800" dirty="0" err="1" smtClean="0">
                <a:solidFill>
                  <a:srgbClr val="1404E6"/>
                </a:solidFill>
              </a:rPr>
              <a:t>klasse</a:t>
            </a:r>
            <a:r>
              <a:rPr lang="fr-FR" altLang="fr-FR" sz="1800" dirty="0" smtClean="0">
                <a:solidFill>
                  <a:srgbClr val="1404E6"/>
                </a:solidFill>
              </a:rPr>
              <a:t> I</a:t>
            </a:r>
            <a:br>
              <a:rPr lang="fr-FR" altLang="fr-FR" sz="1800" dirty="0" smtClean="0">
                <a:solidFill>
                  <a:srgbClr val="1404E6"/>
                </a:solidFill>
              </a:rPr>
            </a:br>
            <a:endParaRPr lang="fr-FR" altLang="fr-FR" sz="1800" dirty="0">
              <a:solidFill>
                <a:srgbClr val="1404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smtClean="0"/>
              <a:t>Regelgevend project bestaat </a:t>
            </a:r>
            <a:r>
              <a:rPr lang="nl-BE" dirty="0" smtClean="0"/>
              <a:t>uit</a:t>
            </a:r>
          </a:p>
          <a:p>
            <a:pPr lvl="1" algn="just"/>
            <a:r>
              <a:rPr lang="nl-BE" dirty="0" smtClean="0"/>
              <a:t>omzetting </a:t>
            </a:r>
            <a:r>
              <a:rPr lang="nl-BE" dirty="0" smtClean="0"/>
              <a:t>MER </a:t>
            </a:r>
            <a:r>
              <a:rPr lang="nl-BE" dirty="0" smtClean="0"/>
              <a:t>richtlijn</a:t>
            </a:r>
          </a:p>
          <a:p>
            <a:pPr lvl="1" algn="just"/>
            <a:r>
              <a:rPr lang="nl-BE" dirty="0" smtClean="0"/>
              <a:t>Update </a:t>
            </a:r>
            <a:r>
              <a:rPr lang="nl-BE" dirty="0" smtClean="0"/>
              <a:t>vergunningsprocedure op basis van </a:t>
            </a:r>
            <a:r>
              <a:rPr lang="nl-BE" dirty="0" err="1" smtClean="0"/>
              <a:t>praktijk-ervaring</a:t>
            </a:r>
            <a:endParaRPr lang="nl-BE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19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9633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Omzetting MER richtlijn 2014/52/EU</a:t>
            </a:r>
          </a:p>
          <a:p>
            <a:pPr lvl="1"/>
            <a:r>
              <a:rPr lang="nl-BE" dirty="0" smtClean="0"/>
              <a:t>Aanpassing FANC wet (Wet van 6/12/18)</a:t>
            </a:r>
          </a:p>
          <a:p>
            <a:pPr lvl="1"/>
            <a:r>
              <a:rPr lang="nl-BE" dirty="0" smtClean="0"/>
              <a:t>Aanpassing ARBIS: artikel 5 &amp; 6</a:t>
            </a:r>
          </a:p>
          <a:p>
            <a:r>
              <a:rPr lang="nl-BE" dirty="0" smtClean="0"/>
              <a:t>Update artikelen ARBIS </a:t>
            </a:r>
            <a:r>
              <a:rPr lang="nl-BE" dirty="0"/>
              <a:t>klasse </a:t>
            </a:r>
            <a:r>
              <a:rPr lang="nl-BE" dirty="0" smtClean="0"/>
              <a:t>I </a:t>
            </a:r>
            <a:r>
              <a:rPr lang="nl-BE" dirty="0" err="1" smtClean="0"/>
              <a:t>vergunnings-procedure</a:t>
            </a:r>
            <a:r>
              <a:rPr lang="nl-BE" dirty="0" smtClean="0"/>
              <a:t> (in functie van praktijkervaring)</a:t>
            </a:r>
            <a:r>
              <a:rPr lang="en-GB" dirty="0" smtClean="0"/>
              <a:t>:  </a:t>
            </a:r>
          </a:p>
          <a:p>
            <a:pPr lvl="1"/>
            <a:r>
              <a:rPr lang="en-GB" dirty="0" smtClean="0"/>
              <a:t>6:  </a:t>
            </a:r>
            <a:r>
              <a:rPr lang="en-GB" dirty="0" err="1" smtClean="0"/>
              <a:t>vergunningsprocedure</a:t>
            </a:r>
            <a:endParaRPr lang="en-GB" dirty="0" smtClean="0"/>
          </a:p>
          <a:p>
            <a:pPr lvl="1"/>
            <a:r>
              <a:rPr lang="en-GB" dirty="0" smtClean="0"/>
              <a:t>11: </a:t>
            </a:r>
            <a:r>
              <a:rPr lang="en-GB" dirty="0" err="1" smtClean="0"/>
              <a:t>gemengde</a:t>
            </a:r>
            <a:r>
              <a:rPr lang="en-GB" dirty="0" smtClean="0"/>
              <a:t> </a:t>
            </a:r>
            <a:r>
              <a:rPr lang="en-GB" dirty="0" err="1" smtClean="0"/>
              <a:t>inrichtingen</a:t>
            </a:r>
            <a:endParaRPr lang="en-GB" dirty="0" smtClean="0"/>
          </a:p>
          <a:p>
            <a:pPr lvl="1"/>
            <a:r>
              <a:rPr lang="en-GB" dirty="0" smtClean="0"/>
              <a:t>12: </a:t>
            </a:r>
            <a:r>
              <a:rPr lang="en-GB" dirty="0" err="1" smtClean="0"/>
              <a:t>wijziging</a:t>
            </a:r>
            <a:r>
              <a:rPr lang="en-GB" dirty="0" smtClean="0"/>
              <a:t> </a:t>
            </a:r>
            <a:r>
              <a:rPr lang="en-GB" dirty="0" err="1" smtClean="0"/>
              <a:t>vergunning</a:t>
            </a:r>
            <a:endParaRPr lang="en-GB" dirty="0" smtClean="0"/>
          </a:p>
          <a:p>
            <a:pPr lvl="1"/>
            <a:r>
              <a:rPr lang="en-GB" dirty="0" smtClean="0"/>
              <a:t>17: </a:t>
            </a:r>
            <a:r>
              <a:rPr lang="en-GB" dirty="0" err="1" smtClean="0"/>
              <a:t>stopzetting</a:t>
            </a:r>
            <a:r>
              <a:rPr lang="en-GB" dirty="0" smtClean="0"/>
              <a:t> &amp; </a:t>
            </a:r>
            <a:r>
              <a:rPr lang="en-GB" dirty="0" err="1" smtClean="0"/>
              <a:t>ontmanteling</a:t>
            </a:r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2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6193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smtClean="0"/>
              <a:t>Next steps</a:t>
            </a:r>
          </a:p>
          <a:p>
            <a:pPr lvl="1" algn="just"/>
            <a:r>
              <a:rPr lang="nl-BE" dirty="0" smtClean="0"/>
              <a:t>Afwerking tekst ontwerp-KB en Verslag aan Koning door projectteam : 10/5/19</a:t>
            </a:r>
          </a:p>
          <a:p>
            <a:pPr lvl="1" algn="just"/>
            <a:r>
              <a:rPr lang="nl-BE" dirty="0" smtClean="0"/>
              <a:t>Consultatie WR en klasse I stakeholders (mei)</a:t>
            </a:r>
          </a:p>
          <a:p>
            <a:pPr algn="just"/>
            <a:r>
              <a:rPr lang="nl-BE" dirty="0" smtClean="0"/>
              <a:t>Vragen &amp; opmerkingen</a:t>
            </a:r>
          </a:p>
          <a:p>
            <a:pPr algn="just"/>
            <a:r>
              <a:rPr lang="nl-BE" dirty="0"/>
              <a:t>Huidige </a:t>
            </a:r>
            <a:r>
              <a:rPr lang="nl-BE" dirty="0" smtClean="0"/>
              <a:t>projecten: bilateraal overleg mogelijk</a:t>
            </a:r>
            <a:endParaRPr lang="nl-BE" dirty="0"/>
          </a:p>
          <a:p>
            <a:pPr algn="just"/>
            <a:endParaRPr lang="nl-BE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20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5908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nl-BE" dirty="0" smtClean="0"/>
              <a:t>Omzetting MER richtlijn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3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63275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Omzetting MER richtlijn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Aanpassing</a:t>
            </a:r>
            <a:r>
              <a:rPr lang="en-GB" dirty="0" smtClean="0"/>
              <a:t> FANC-Wet: al </a:t>
            </a:r>
            <a:r>
              <a:rPr lang="en-GB" dirty="0" err="1" smtClean="0"/>
              <a:t>goedgekeurd</a:t>
            </a:r>
            <a:r>
              <a:rPr lang="en-GB" dirty="0" smtClean="0"/>
              <a:t> + </a:t>
            </a:r>
            <a:r>
              <a:rPr lang="en-GB" dirty="0" err="1" smtClean="0"/>
              <a:t>gepubliceerd</a:t>
            </a:r>
            <a:r>
              <a:rPr lang="en-GB" dirty="0" smtClean="0"/>
              <a:t>:  basis voor </a:t>
            </a:r>
            <a:r>
              <a:rPr lang="en-GB" dirty="0" err="1" smtClean="0"/>
              <a:t>integratie</a:t>
            </a:r>
            <a:r>
              <a:rPr lang="en-GB" dirty="0" smtClean="0"/>
              <a:t> MER-</a:t>
            </a:r>
            <a:r>
              <a:rPr lang="en-GB" dirty="0" err="1" smtClean="0"/>
              <a:t>richtlijn</a:t>
            </a:r>
            <a:r>
              <a:rPr lang="en-GB" dirty="0" smtClean="0"/>
              <a:t> in het </a:t>
            </a:r>
            <a:r>
              <a:rPr lang="en-GB" dirty="0" err="1" smtClean="0"/>
              <a:t>vergunningsproces</a:t>
            </a:r>
            <a:r>
              <a:rPr lang="en-GB" dirty="0" smtClean="0"/>
              <a:t> </a:t>
            </a:r>
            <a:r>
              <a:rPr lang="en-GB" dirty="0" err="1" smtClean="0"/>
              <a:t>Klasse</a:t>
            </a:r>
            <a:r>
              <a:rPr lang="en-GB" dirty="0" smtClean="0"/>
              <a:t> I</a:t>
            </a:r>
          </a:p>
          <a:p>
            <a:r>
              <a:rPr lang="en-GB" dirty="0" err="1" smtClean="0"/>
              <a:t>Tengevolge</a:t>
            </a:r>
            <a:r>
              <a:rPr lang="en-GB" dirty="0" smtClean="0"/>
              <a:t> van </a:t>
            </a:r>
            <a:r>
              <a:rPr lang="en-GB" dirty="0" err="1" smtClean="0"/>
              <a:t>wijziging</a:t>
            </a:r>
            <a:r>
              <a:rPr lang="en-GB" dirty="0" smtClean="0"/>
              <a:t> FANC-Wet, </a:t>
            </a:r>
            <a:r>
              <a:rPr lang="en-GB" dirty="0" err="1" smtClean="0"/>
              <a:t>wijzigingen</a:t>
            </a:r>
            <a:r>
              <a:rPr lang="en-GB" dirty="0" smtClean="0"/>
              <a:t> in het ARBIS: </a:t>
            </a:r>
          </a:p>
          <a:p>
            <a:pPr lvl="1"/>
            <a:r>
              <a:rPr lang="en-GB" dirty="0" err="1" smtClean="0"/>
              <a:t>Aanpassing</a:t>
            </a:r>
            <a:r>
              <a:rPr lang="en-GB" dirty="0" smtClean="0"/>
              <a:t> art. 5, 6 ARBIS</a:t>
            </a:r>
          </a:p>
          <a:p>
            <a:pPr lvl="1"/>
            <a:r>
              <a:rPr lang="en-GB" dirty="0" smtClean="0"/>
              <a:t>Update procedure: </a:t>
            </a:r>
            <a:r>
              <a:rPr lang="en-GB" dirty="0" err="1" smtClean="0"/>
              <a:t>efficiëntie</a:t>
            </a:r>
            <a:r>
              <a:rPr lang="en-GB" dirty="0"/>
              <a:t> </a:t>
            </a:r>
            <a:r>
              <a:rPr lang="en-GB" dirty="0" smtClean="0"/>
              <a:t>+ </a:t>
            </a:r>
            <a:r>
              <a:rPr lang="en-GB" dirty="0" err="1" smtClean="0"/>
              <a:t>coherentie</a:t>
            </a:r>
            <a:r>
              <a:rPr lang="en-GB" dirty="0" smtClean="0"/>
              <a:t> </a:t>
            </a:r>
            <a:r>
              <a:rPr lang="en-GB" dirty="0" err="1" smtClean="0"/>
              <a:t>regionaal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4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4355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Fundamentele wijzigingen procedure klasse I (luik MER)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nl-BE" dirty="0" smtClean="0"/>
              <a:t>Duidelijke afbakening toepassingsgebied MER-plicht</a:t>
            </a:r>
          </a:p>
          <a:p>
            <a:r>
              <a:rPr lang="nl-BE" dirty="0" smtClean="0"/>
              <a:t>Beoordeling van MER door Agentschap vóór tweede Wetenschappelijke raad</a:t>
            </a:r>
          </a:p>
          <a:p>
            <a:r>
              <a:rPr lang="nl-BE" dirty="0" smtClean="0"/>
              <a:t>Mogelijkheid tot doorlopen MER-proces vóór  vergunningsaanvraag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5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93658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</a:t>
            </a:r>
            <a:r>
              <a:rPr lang="nl-BE" dirty="0" smtClean="0"/>
              <a:t>ijzigingen procedure klasse I (luik MER)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83357"/>
            <a:ext cx="8229600" cy="4525963"/>
          </a:xfrm>
        </p:spPr>
        <p:txBody>
          <a:bodyPr/>
          <a:lstStyle/>
          <a:p>
            <a:r>
              <a:rPr lang="nl-BE" dirty="0" smtClean="0"/>
              <a:t>Nieuw </a:t>
            </a:r>
            <a:r>
              <a:rPr lang="nl-BE" dirty="0"/>
              <a:t>f</a:t>
            </a:r>
            <a:r>
              <a:rPr lang="nl-BE" dirty="0" smtClean="0"/>
              <a:t>ormeel kader voor:</a:t>
            </a:r>
          </a:p>
          <a:p>
            <a:pPr lvl="1"/>
            <a:r>
              <a:rPr lang="nl-BE" dirty="0" smtClean="0"/>
              <a:t>Vrijstelling MER-plicht (uitzonderlijke gevallen)</a:t>
            </a:r>
          </a:p>
          <a:p>
            <a:pPr lvl="1"/>
            <a:r>
              <a:rPr lang="nl-BE" dirty="0" smtClean="0"/>
              <a:t>Screeningsnota</a:t>
            </a:r>
          </a:p>
          <a:p>
            <a:pPr lvl="1"/>
            <a:r>
              <a:rPr lang="nl-BE" dirty="0" err="1" smtClean="0"/>
              <a:t>Scopingsadvies</a:t>
            </a:r>
            <a:endParaRPr lang="nl-BE" dirty="0" smtClean="0"/>
          </a:p>
          <a:p>
            <a:pPr lvl="1"/>
            <a:r>
              <a:rPr lang="nl-BE" dirty="0" smtClean="0"/>
              <a:t>Inhoud MER-rapport</a:t>
            </a:r>
          </a:p>
          <a:p>
            <a:pPr lvl="1"/>
            <a:r>
              <a:rPr lang="nl-BE" dirty="0" smtClean="0"/>
              <a:t>Erkenning MER-deskundigen</a:t>
            </a:r>
          </a:p>
          <a:p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6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278662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Wijzigingen procedure klasse I (luik MER)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Openbaar onderzoek</a:t>
            </a:r>
          </a:p>
          <a:p>
            <a:pPr lvl="1"/>
            <a:r>
              <a:rPr lang="nl-BE" dirty="0" smtClean="0"/>
              <a:t>Efficiënter: niet langer schorsing in zomer + geen beoordeling door gemeente</a:t>
            </a:r>
          </a:p>
          <a:p>
            <a:pPr lvl="1"/>
            <a:r>
              <a:rPr lang="nl-BE" dirty="0" smtClean="0"/>
              <a:t>Lead openbaar onderzoek bij het Agentschap</a:t>
            </a:r>
          </a:p>
          <a:p>
            <a:pPr lvl="1"/>
            <a:r>
              <a:rPr lang="nl-BE" dirty="0" smtClean="0"/>
              <a:t>Alle bezwaren gecentraliseerd</a:t>
            </a:r>
          </a:p>
          <a:p>
            <a:pPr lvl="1"/>
            <a:r>
              <a:rPr lang="nl-BE" dirty="0" smtClean="0"/>
              <a:t>Uitgebreidere bekendmaking</a:t>
            </a:r>
          </a:p>
          <a:p>
            <a:pPr marL="457200" lvl="1" indent="0">
              <a:buNone/>
            </a:pPr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7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9790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Wijzigingen procedure klasse I (luik MER)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Consultatie adviesinstanties</a:t>
            </a:r>
          </a:p>
          <a:p>
            <a:pPr lvl="1"/>
            <a:r>
              <a:rPr lang="nl-BE" dirty="0" smtClean="0"/>
              <a:t>Duidelijke aanwijzing wie + binnen welke termijn</a:t>
            </a:r>
          </a:p>
          <a:p>
            <a:pPr lvl="1"/>
            <a:r>
              <a:rPr lang="nl-BE" dirty="0" smtClean="0"/>
              <a:t>Niet meer sequentieel, maar gelijktijdig met het openbaar onderzoek</a:t>
            </a:r>
          </a:p>
          <a:p>
            <a:pPr marL="457200" lvl="1" indent="0">
              <a:buNone/>
            </a:pPr>
            <a:endParaRPr lang="nl-BE" dirty="0"/>
          </a:p>
          <a:p>
            <a:pPr marL="514350" indent="-457200"/>
            <a:r>
              <a:rPr lang="nl-BE" dirty="0" smtClean="0"/>
              <a:t>Grensoverschrijdende effecten (ESPOO): verduidelijking + gelijktijdig met openbaar onderzoek </a:t>
            </a:r>
          </a:p>
          <a:p>
            <a:pPr lvl="1">
              <a:buFontTx/>
              <a:buChar char="-"/>
            </a:pPr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 - 22 maart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8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25418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Décision 6"/>
          <p:cNvSpPr/>
          <p:nvPr/>
        </p:nvSpPr>
        <p:spPr>
          <a:xfrm>
            <a:off x="2824552" y="4437112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 RL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51" name="Organigramme : Document 50"/>
          <p:cNvSpPr/>
          <p:nvPr/>
        </p:nvSpPr>
        <p:spPr>
          <a:xfrm>
            <a:off x="611560" y="1490167"/>
            <a:ext cx="1079789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Vergunningsaanvraag</a:t>
            </a:r>
            <a:endParaRPr lang="fr-BE" sz="1200" dirty="0"/>
          </a:p>
        </p:txBody>
      </p:sp>
      <p:cxnSp>
        <p:nvCxnSpPr>
          <p:cNvPr id="46" name="Connecteur droit avec flèche 26"/>
          <p:cNvCxnSpPr>
            <a:stCxn id="255" idx="3"/>
            <a:endCxn id="7" idx="1"/>
          </p:cNvCxnSpPr>
          <p:nvPr/>
        </p:nvCxnSpPr>
        <p:spPr>
          <a:xfrm>
            <a:off x="1620220" y="4796559"/>
            <a:ext cx="1204332" cy="59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rganigramme : Document 50"/>
          <p:cNvSpPr/>
          <p:nvPr/>
        </p:nvSpPr>
        <p:spPr>
          <a:xfrm>
            <a:off x="520296" y="3629458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vrijstelling</a:t>
            </a:r>
            <a:r>
              <a:rPr lang="fr-BE" sz="1200" dirty="0" smtClean="0"/>
              <a:t> MER</a:t>
            </a:r>
            <a:endParaRPr lang="fr-BE" sz="1200" dirty="0"/>
          </a:p>
        </p:txBody>
      </p:sp>
      <p:sp>
        <p:nvSpPr>
          <p:cNvPr id="50" name="Interdiction 15"/>
          <p:cNvSpPr/>
          <p:nvPr/>
        </p:nvSpPr>
        <p:spPr>
          <a:xfrm>
            <a:off x="2104472" y="4257562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54" name="Connecteur droit avec flèche 43"/>
          <p:cNvCxnSpPr>
            <a:stCxn id="255" idx="0"/>
            <a:endCxn id="47" idx="2"/>
          </p:cNvCxnSpPr>
          <p:nvPr/>
        </p:nvCxnSpPr>
        <p:spPr>
          <a:xfrm rot="5400000" flipH="1" flipV="1">
            <a:off x="988102" y="4413889"/>
            <a:ext cx="301937" cy="620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rganigramme : Décision 6"/>
          <p:cNvSpPr/>
          <p:nvPr/>
        </p:nvSpPr>
        <p:spPr>
          <a:xfrm>
            <a:off x="2832281" y="2870925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II RL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70" name="Organigramme : Décision 6"/>
          <p:cNvSpPr/>
          <p:nvPr/>
        </p:nvSpPr>
        <p:spPr>
          <a:xfrm>
            <a:off x="323528" y="2693632"/>
            <a:ext cx="1643714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Vrijstelling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71" name="Connecteur droit avec flèche 26"/>
          <p:cNvCxnSpPr>
            <a:stCxn id="47" idx="0"/>
            <a:endCxn id="70" idx="2"/>
          </p:cNvCxnSpPr>
          <p:nvPr/>
        </p:nvCxnSpPr>
        <p:spPr>
          <a:xfrm rot="5400000" flipH="1" flipV="1">
            <a:off x="1035906" y="3519979"/>
            <a:ext cx="215746" cy="3212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26"/>
          <p:cNvCxnSpPr>
            <a:stCxn id="70" idx="3"/>
            <a:endCxn id="50" idx="0"/>
          </p:cNvCxnSpPr>
          <p:nvPr/>
        </p:nvCxnSpPr>
        <p:spPr>
          <a:xfrm>
            <a:off x="1967242" y="3053672"/>
            <a:ext cx="317250" cy="120389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26"/>
          <p:cNvCxnSpPr>
            <a:stCxn id="50" idx="4"/>
            <a:endCxn id="7" idx="1"/>
          </p:cNvCxnSpPr>
          <p:nvPr/>
        </p:nvCxnSpPr>
        <p:spPr>
          <a:xfrm rot="16200000" flipH="1">
            <a:off x="2464747" y="4437347"/>
            <a:ext cx="179550" cy="54006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rganigramme : Document 50"/>
          <p:cNvSpPr/>
          <p:nvPr/>
        </p:nvSpPr>
        <p:spPr>
          <a:xfrm>
            <a:off x="5119654" y="2895794"/>
            <a:ext cx="1243754" cy="681627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Screeningsnota</a:t>
            </a:r>
            <a:endParaRPr lang="fr-BE" sz="1200" dirty="0"/>
          </a:p>
        </p:txBody>
      </p:sp>
      <p:sp>
        <p:nvSpPr>
          <p:cNvPr id="92" name="Organigramme : Document 50"/>
          <p:cNvSpPr/>
          <p:nvPr/>
        </p:nvSpPr>
        <p:spPr>
          <a:xfrm>
            <a:off x="6483597" y="4530757"/>
            <a:ext cx="1079789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Ontwerp</a:t>
            </a:r>
            <a:r>
              <a:rPr lang="fr-BE" sz="1200" dirty="0" smtClean="0"/>
              <a:t> MER</a:t>
            </a:r>
            <a:endParaRPr lang="fr-BE" sz="1200" dirty="0"/>
          </a:p>
        </p:txBody>
      </p:sp>
      <p:cxnSp>
        <p:nvCxnSpPr>
          <p:cNvPr id="99" name="Connecteur droit avec flèche 26"/>
          <p:cNvCxnSpPr>
            <a:stCxn id="7" idx="3"/>
            <a:endCxn id="160" idx="1"/>
          </p:cNvCxnSpPr>
          <p:nvPr/>
        </p:nvCxnSpPr>
        <p:spPr>
          <a:xfrm flipV="1">
            <a:off x="4379045" y="4794093"/>
            <a:ext cx="987009" cy="3059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26"/>
          <p:cNvCxnSpPr>
            <a:stCxn id="7" idx="0"/>
            <a:endCxn id="162" idx="4"/>
          </p:cNvCxnSpPr>
          <p:nvPr/>
        </p:nvCxnSpPr>
        <p:spPr>
          <a:xfrm rot="16200000" flipV="1">
            <a:off x="3462814" y="4298126"/>
            <a:ext cx="277971" cy="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26"/>
          <p:cNvCxnSpPr>
            <a:stCxn id="159" idx="1"/>
            <a:endCxn id="92" idx="1"/>
          </p:cNvCxnSpPr>
          <p:nvPr/>
        </p:nvCxnSpPr>
        <p:spPr>
          <a:xfrm>
            <a:off x="5752313" y="4794094"/>
            <a:ext cx="731284" cy="304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26"/>
          <p:cNvCxnSpPr>
            <a:endCxn id="60" idx="2"/>
          </p:cNvCxnSpPr>
          <p:nvPr/>
        </p:nvCxnSpPr>
        <p:spPr>
          <a:xfrm rot="5400000" flipH="1" flipV="1">
            <a:off x="3465611" y="3727192"/>
            <a:ext cx="280104" cy="773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26"/>
          <p:cNvCxnSpPr>
            <a:stCxn id="88" idx="3"/>
            <a:endCxn id="144" idx="1"/>
          </p:cNvCxnSpPr>
          <p:nvPr/>
        </p:nvCxnSpPr>
        <p:spPr>
          <a:xfrm flipV="1">
            <a:off x="6363408" y="3234674"/>
            <a:ext cx="277275" cy="193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rganigramme : Décision 6"/>
          <p:cNvSpPr/>
          <p:nvPr/>
        </p:nvSpPr>
        <p:spPr>
          <a:xfrm>
            <a:off x="6640683" y="2874634"/>
            <a:ext cx="1243685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smtClean="0">
                <a:solidFill>
                  <a:schemeClr val="tx1"/>
                </a:solidFill>
              </a:rPr>
              <a:t>MER-</a:t>
            </a:r>
            <a:r>
              <a:rPr lang="fr-BE" sz="1050" dirty="0" err="1" smtClean="0">
                <a:solidFill>
                  <a:schemeClr val="tx1"/>
                </a:solidFill>
              </a:rPr>
              <a:t>plichtig</a:t>
            </a:r>
            <a:r>
              <a:rPr lang="fr-BE" sz="1050" dirty="0" smtClean="0">
                <a:solidFill>
                  <a:schemeClr val="tx1"/>
                </a:solidFill>
              </a:rPr>
              <a:t> (</a:t>
            </a:r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III RL)</a:t>
            </a:r>
            <a:endParaRPr lang="fr-BE" sz="1050" dirty="0">
              <a:solidFill>
                <a:schemeClr val="tx1"/>
              </a:solidFill>
            </a:endParaRPr>
          </a:p>
        </p:txBody>
      </p:sp>
      <p:grpSp>
        <p:nvGrpSpPr>
          <p:cNvPr id="158" name="Groupe 20"/>
          <p:cNvGrpSpPr/>
          <p:nvPr/>
        </p:nvGrpSpPr>
        <p:grpSpPr>
          <a:xfrm>
            <a:off x="5366054" y="4617601"/>
            <a:ext cx="386259" cy="352985"/>
            <a:chOff x="5864770" y="1923887"/>
            <a:chExt cx="386259" cy="352985"/>
          </a:xfrm>
        </p:grpSpPr>
        <p:sp>
          <p:nvSpPr>
            <p:cNvPr id="159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162" name="Interdiction 15"/>
          <p:cNvSpPr/>
          <p:nvPr/>
        </p:nvSpPr>
        <p:spPr>
          <a:xfrm>
            <a:off x="3421778" y="3799101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07" name="Connecteur droit avec flèche 26"/>
          <p:cNvCxnSpPr>
            <a:stCxn id="60" idx="3"/>
            <a:endCxn id="88" idx="1"/>
          </p:cNvCxnSpPr>
          <p:nvPr/>
        </p:nvCxnSpPr>
        <p:spPr>
          <a:xfrm>
            <a:off x="4386774" y="3230965"/>
            <a:ext cx="732880" cy="564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avec flèche 26"/>
          <p:cNvCxnSpPr>
            <a:stCxn id="144" idx="2"/>
            <a:endCxn id="228" idx="0"/>
          </p:cNvCxnSpPr>
          <p:nvPr/>
        </p:nvCxnSpPr>
        <p:spPr>
          <a:xfrm rot="5400000">
            <a:off x="7114324" y="3742504"/>
            <a:ext cx="295992" cy="41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e 20"/>
          <p:cNvGrpSpPr/>
          <p:nvPr/>
        </p:nvGrpSpPr>
        <p:grpSpPr>
          <a:xfrm>
            <a:off x="7097645" y="3868103"/>
            <a:ext cx="386259" cy="352985"/>
            <a:chOff x="5864770" y="1923887"/>
            <a:chExt cx="386259" cy="352985"/>
          </a:xfrm>
        </p:grpSpPr>
        <p:sp>
          <p:nvSpPr>
            <p:cNvPr id="227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31" name="Connecteur droit avec flèche 26"/>
          <p:cNvCxnSpPr>
            <a:stCxn id="228" idx="2"/>
          </p:cNvCxnSpPr>
          <p:nvPr/>
        </p:nvCxnSpPr>
        <p:spPr>
          <a:xfrm rot="5400000">
            <a:off x="7094306" y="4362950"/>
            <a:ext cx="332274" cy="334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avec flèche 26"/>
          <p:cNvCxnSpPr>
            <a:endCxn id="238" idx="4"/>
          </p:cNvCxnSpPr>
          <p:nvPr/>
        </p:nvCxnSpPr>
        <p:spPr>
          <a:xfrm rot="5400000" flipH="1" flipV="1">
            <a:off x="1077647" y="2630970"/>
            <a:ext cx="139192" cy="371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e 20"/>
          <p:cNvGrpSpPr/>
          <p:nvPr/>
        </p:nvGrpSpPr>
        <p:grpSpPr>
          <a:xfrm>
            <a:off x="1009824" y="2210247"/>
            <a:ext cx="383157" cy="352985"/>
            <a:chOff x="5867872" y="1923887"/>
            <a:chExt cx="383157" cy="352985"/>
          </a:xfrm>
        </p:grpSpPr>
        <p:sp>
          <p:nvSpPr>
            <p:cNvPr id="238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ZoneTexte 16"/>
            <p:cNvSpPr txBox="1"/>
            <p:nvPr/>
          </p:nvSpPr>
          <p:spPr>
            <a:xfrm>
              <a:off x="5867872" y="1951364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255" name="Rectangle 254"/>
          <p:cNvSpPr/>
          <p:nvPr/>
        </p:nvSpPr>
        <p:spPr>
          <a:xfrm>
            <a:off x="651715" y="4567959"/>
            <a:ext cx="968505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PROJECT</a:t>
            </a:r>
            <a:endParaRPr lang="fr-BE" sz="1200" dirty="0"/>
          </a:p>
        </p:txBody>
      </p:sp>
      <p:sp>
        <p:nvSpPr>
          <p:cNvPr id="259" name="Interdiction 15"/>
          <p:cNvSpPr/>
          <p:nvPr/>
        </p:nvSpPr>
        <p:spPr>
          <a:xfrm>
            <a:off x="3429507" y="2213656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60" name="Connecteur droit avec flèche 26"/>
          <p:cNvCxnSpPr>
            <a:endCxn id="259" idx="4"/>
          </p:cNvCxnSpPr>
          <p:nvPr/>
        </p:nvCxnSpPr>
        <p:spPr>
          <a:xfrm rot="16200000" flipV="1">
            <a:off x="3456518" y="2726706"/>
            <a:ext cx="306021" cy="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rganigramme : Document 50"/>
          <p:cNvSpPr/>
          <p:nvPr/>
        </p:nvSpPr>
        <p:spPr>
          <a:xfrm>
            <a:off x="2968206" y="5443611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scopingadvies</a:t>
            </a:r>
            <a:endParaRPr lang="fr-BE" sz="1200" dirty="0"/>
          </a:p>
        </p:txBody>
      </p:sp>
      <p:sp>
        <p:nvSpPr>
          <p:cNvPr id="264" name="Organigramme : Document 45"/>
          <p:cNvSpPr/>
          <p:nvPr/>
        </p:nvSpPr>
        <p:spPr>
          <a:xfrm>
            <a:off x="6548703" y="5540667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Scoping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advies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67" name="Organigramme : Décision 6"/>
          <p:cNvSpPr/>
          <p:nvPr/>
        </p:nvSpPr>
        <p:spPr>
          <a:xfrm>
            <a:off x="4615393" y="5427640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Procedure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Scoping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268" name="Connecteur droit avec flèche 26"/>
          <p:cNvCxnSpPr>
            <a:stCxn id="263" idx="3"/>
            <a:endCxn id="267" idx="1"/>
          </p:cNvCxnSpPr>
          <p:nvPr/>
        </p:nvCxnSpPr>
        <p:spPr>
          <a:xfrm>
            <a:off x="4211960" y="5784425"/>
            <a:ext cx="403433" cy="325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eur droit avec flèche 26"/>
          <p:cNvCxnSpPr>
            <a:stCxn id="267" idx="3"/>
            <a:endCxn id="264" idx="1"/>
          </p:cNvCxnSpPr>
          <p:nvPr/>
        </p:nvCxnSpPr>
        <p:spPr>
          <a:xfrm flipV="1">
            <a:off x="6169886" y="5786162"/>
            <a:ext cx="378817" cy="151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eur droit avec flèche 26"/>
          <p:cNvCxnSpPr>
            <a:stCxn id="264" idx="0"/>
            <a:endCxn id="92" idx="2"/>
          </p:cNvCxnSpPr>
          <p:nvPr/>
        </p:nvCxnSpPr>
        <p:spPr>
          <a:xfrm rot="16200000" flipV="1">
            <a:off x="6772041" y="5279752"/>
            <a:ext cx="512366" cy="946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nterdiction 15"/>
          <p:cNvSpPr/>
          <p:nvPr/>
        </p:nvSpPr>
        <p:spPr>
          <a:xfrm>
            <a:off x="7078751" y="2285664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79" name="Connecteur droit avec flèche 26"/>
          <p:cNvCxnSpPr>
            <a:stCxn id="238" idx="8"/>
            <a:endCxn id="51" idx="2"/>
          </p:cNvCxnSpPr>
          <p:nvPr/>
        </p:nvCxnSpPr>
        <p:spPr>
          <a:xfrm rot="5400000" flipH="1" flipV="1">
            <a:off x="1039010" y="2097802"/>
            <a:ext cx="222536" cy="235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eur droit avec flèche 26"/>
          <p:cNvCxnSpPr>
            <a:stCxn id="259" idx="0"/>
            <a:endCxn id="51" idx="3"/>
          </p:cNvCxnSpPr>
          <p:nvPr/>
        </p:nvCxnSpPr>
        <p:spPr>
          <a:xfrm rot="16200000" flipV="1">
            <a:off x="2421885" y="1026014"/>
            <a:ext cx="457106" cy="191817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cteur droit avec flèche 26"/>
          <p:cNvCxnSpPr/>
          <p:nvPr/>
        </p:nvCxnSpPr>
        <p:spPr>
          <a:xfrm rot="16200000" flipV="1">
            <a:off x="4256196" y="1654531"/>
            <a:ext cx="1143817" cy="135629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eur droit avec flèche 26"/>
          <p:cNvCxnSpPr>
            <a:endCxn id="278" idx="4"/>
          </p:cNvCxnSpPr>
          <p:nvPr/>
        </p:nvCxnSpPr>
        <p:spPr>
          <a:xfrm rot="16200000" flipV="1">
            <a:off x="7141788" y="2762687"/>
            <a:ext cx="237722" cy="375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eur droit avec flèche 26"/>
          <p:cNvCxnSpPr>
            <a:stCxn id="278" idx="0"/>
          </p:cNvCxnSpPr>
          <p:nvPr/>
        </p:nvCxnSpPr>
        <p:spPr>
          <a:xfrm rot="16200000" flipV="1">
            <a:off x="6442959" y="1469851"/>
            <a:ext cx="549152" cy="108247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avec flèche 26"/>
          <p:cNvCxnSpPr>
            <a:stCxn id="92" idx="3"/>
            <a:endCxn id="308" idx="2"/>
          </p:cNvCxnSpPr>
          <p:nvPr/>
        </p:nvCxnSpPr>
        <p:spPr>
          <a:xfrm flipV="1">
            <a:off x="7563386" y="934603"/>
            <a:ext cx="659913" cy="386253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Organigramme : Document 50"/>
          <p:cNvSpPr/>
          <p:nvPr/>
        </p:nvSpPr>
        <p:spPr>
          <a:xfrm>
            <a:off x="7601422" y="298039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voorafgaande</a:t>
            </a:r>
            <a:r>
              <a:rPr lang="fr-BE" sz="1200" dirty="0" smtClean="0"/>
              <a:t> </a:t>
            </a:r>
            <a:r>
              <a:rPr lang="fr-BE" sz="1200" dirty="0" err="1" smtClean="0"/>
              <a:t>goedkeuring</a:t>
            </a:r>
            <a:endParaRPr lang="fr-BE" sz="1200" dirty="0"/>
          </a:p>
        </p:txBody>
      </p:sp>
      <p:sp>
        <p:nvSpPr>
          <p:cNvPr id="313" name="Organigramme : Décision 6"/>
          <p:cNvSpPr/>
          <p:nvPr/>
        </p:nvSpPr>
        <p:spPr>
          <a:xfrm>
            <a:off x="5683763" y="155955"/>
            <a:ext cx="1627616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Openbaar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Onderzoek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314" name="Organigramme : Décision 6"/>
          <p:cNvSpPr/>
          <p:nvPr/>
        </p:nvSpPr>
        <p:spPr>
          <a:xfrm>
            <a:off x="5718526" y="952680"/>
            <a:ext cx="1568669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Advies-instanties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mbt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315" name="Organigramme : Décision 6"/>
          <p:cNvSpPr/>
          <p:nvPr/>
        </p:nvSpPr>
        <p:spPr>
          <a:xfrm>
            <a:off x="3856963" y="160592"/>
            <a:ext cx="1568669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Beslissing</a:t>
            </a:r>
            <a:r>
              <a:rPr lang="fr-BE" sz="1050" dirty="0" smtClean="0">
                <a:solidFill>
                  <a:schemeClr val="tx1"/>
                </a:solidFill>
              </a:rPr>
              <a:t> FANC </a:t>
            </a:r>
            <a:r>
              <a:rPr lang="fr-BE" sz="1050" dirty="0" err="1" smtClean="0">
                <a:solidFill>
                  <a:schemeClr val="tx1"/>
                </a:solidFill>
              </a:rPr>
              <a:t>mbt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16" name="Connecteur droit avec flèche 26"/>
          <p:cNvCxnSpPr>
            <a:stCxn id="308" idx="1"/>
            <a:endCxn id="313" idx="3"/>
          </p:cNvCxnSpPr>
          <p:nvPr/>
        </p:nvCxnSpPr>
        <p:spPr>
          <a:xfrm rot="10800000">
            <a:off x="7311380" y="515995"/>
            <a:ext cx="290043" cy="12285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eur droit avec flèche 26"/>
          <p:cNvCxnSpPr>
            <a:stCxn id="308" idx="1"/>
            <a:endCxn id="314" idx="3"/>
          </p:cNvCxnSpPr>
          <p:nvPr/>
        </p:nvCxnSpPr>
        <p:spPr>
          <a:xfrm rot="10800000" flipV="1">
            <a:off x="7287196" y="638852"/>
            <a:ext cx="314227" cy="67386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cteur droit avec flèche 26"/>
          <p:cNvCxnSpPr>
            <a:stCxn id="308" idx="2"/>
            <a:endCxn id="51" idx="3"/>
          </p:cNvCxnSpPr>
          <p:nvPr/>
        </p:nvCxnSpPr>
        <p:spPr>
          <a:xfrm rot="5400000">
            <a:off x="4546351" y="-1920399"/>
            <a:ext cx="821947" cy="65319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Organigramme : Décision 6"/>
          <p:cNvSpPr/>
          <p:nvPr/>
        </p:nvSpPr>
        <p:spPr>
          <a:xfrm>
            <a:off x="189976" y="173489"/>
            <a:ext cx="1931746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Vergunnings-procedure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36" name="Connecteur droit avec flèche 26"/>
          <p:cNvCxnSpPr>
            <a:stCxn id="313" idx="1"/>
            <a:endCxn id="315" idx="3"/>
          </p:cNvCxnSpPr>
          <p:nvPr/>
        </p:nvCxnSpPr>
        <p:spPr>
          <a:xfrm rot="10800000" flipV="1">
            <a:off x="5425633" y="515994"/>
            <a:ext cx="258131" cy="463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avec flèche 26"/>
          <p:cNvCxnSpPr>
            <a:stCxn id="51" idx="0"/>
            <a:endCxn id="335" idx="2"/>
          </p:cNvCxnSpPr>
          <p:nvPr/>
        </p:nvCxnSpPr>
        <p:spPr>
          <a:xfrm rot="5400000" flipH="1" flipV="1">
            <a:off x="855353" y="1189671"/>
            <a:ext cx="596598" cy="439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avec flèche 26"/>
          <p:cNvCxnSpPr>
            <a:stCxn id="315" idx="1"/>
            <a:endCxn id="345" idx="3"/>
          </p:cNvCxnSpPr>
          <p:nvPr/>
        </p:nvCxnSpPr>
        <p:spPr>
          <a:xfrm rot="10800000">
            <a:off x="3593173" y="518240"/>
            <a:ext cx="263790" cy="239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Organigramme : Document 50"/>
          <p:cNvSpPr/>
          <p:nvPr/>
        </p:nvSpPr>
        <p:spPr>
          <a:xfrm>
            <a:off x="2415895" y="251856"/>
            <a:ext cx="1177278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GoedgekeurdeMER</a:t>
            </a:r>
            <a:endParaRPr lang="fr-BE" sz="1200" dirty="0"/>
          </a:p>
        </p:txBody>
      </p:sp>
      <p:cxnSp>
        <p:nvCxnSpPr>
          <p:cNvPr id="348" name="Connecteur droit avec flèche 26"/>
          <p:cNvCxnSpPr>
            <a:stCxn id="345" idx="1"/>
            <a:endCxn id="335" idx="3"/>
          </p:cNvCxnSpPr>
          <p:nvPr/>
        </p:nvCxnSpPr>
        <p:spPr>
          <a:xfrm rot="10800000" flipV="1">
            <a:off x="2121723" y="518239"/>
            <a:ext cx="294173" cy="1529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e 20"/>
          <p:cNvGrpSpPr/>
          <p:nvPr/>
        </p:nvGrpSpPr>
        <p:grpSpPr>
          <a:xfrm>
            <a:off x="4473773" y="3024020"/>
            <a:ext cx="386259" cy="352985"/>
            <a:chOff x="5864770" y="1923887"/>
            <a:chExt cx="386259" cy="352985"/>
          </a:xfrm>
        </p:grpSpPr>
        <p:sp>
          <p:nvSpPr>
            <p:cNvPr id="66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68" name="ZoneTexte 34"/>
          <p:cNvSpPr txBox="1"/>
          <p:nvPr/>
        </p:nvSpPr>
        <p:spPr>
          <a:xfrm>
            <a:off x="4029529" y="3880636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27/4 §2</a:t>
            </a:r>
          </a:p>
        </p:txBody>
      </p:sp>
      <p:sp>
        <p:nvSpPr>
          <p:cNvPr id="69" name="ZoneTexte 34"/>
          <p:cNvSpPr txBox="1"/>
          <p:nvPr/>
        </p:nvSpPr>
        <p:spPr>
          <a:xfrm>
            <a:off x="5515387" y="2225998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§2</a:t>
            </a:r>
          </a:p>
        </p:txBody>
      </p:sp>
      <p:sp>
        <p:nvSpPr>
          <p:cNvPr id="72" name="ZoneTexte 34"/>
          <p:cNvSpPr txBox="1"/>
          <p:nvPr/>
        </p:nvSpPr>
        <p:spPr>
          <a:xfrm>
            <a:off x="1232384" y="3282502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27/8</a:t>
            </a:r>
          </a:p>
        </p:txBody>
      </p:sp>
      <p:sp>
        <p:nvSpPr>
          <p:cNvPr id="73" name="ZoneTexte 33"/>
          <p:cNvSpPr txBox="1"/>
          <p:nvPr/>
        </p:nvSpPr>
        <p:spPr>
          <a:xfrm>
            <a:off x="1746977" y="5701447"/>
            <a:ext cx="1165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§4+5</a:t>
            </a:r>
          </a:p>
        </p:txBody>
      </p:sp>
      <p:sp>
        <p:nvSpPr>
          <p:cNvPr id="74" name="ZoneTexte 34"/>
          <p:cNvSpPr txBox="1"/>
          <p:nvPr/>
        </p:nvSpPr>
        <p:spPr>
          <a:xfrm>
            <a:off x="7287195" y="12400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 - 22 maart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19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47" grpId="0" animBg="1"/>
      <p:bldP spid="50" grpId="0" animBg="1"/>
      <p:bldP spid="60" grpId="0" animBg="1"/>
      <p:bldP spid="70" grpId="0" animBg="1"/>
      <p:bldP spid="88" grpId="0" animBg="1"/>
      <p:bldP spid="92" grpId="0" animBg="1"/>
      <p:bldP spid="144" grpId="0" animBg="1"/>
      <p:bldP spid="162" grpId="0" animBg="1"/>
      <p:bldP spid="259" grpId="0" animBg="1"/>
      <p:bldP spid="263" grpId="0" animBg="1"/>
      <p:bldP spid="264" grpId="0" animBg="1"/>
      <p:bldP spid="267" grpId="0" animBg="1"/>
      <p:bldP spid="278" grpId="0" animBg="1"/>
      <p:bldP spid="308" grpId="0" animBg="1"/>
      <p:bldP spid="313" grpId="0" animBg="1"/>
      <p:bldP spid="314" grpId="0" animBg="1"/>
      <p:bldP spid="315" grpId="0" animBg="1"/>
      <p:bldP spid="335" grpId="0" animBg="1"/>
      <p:bldP spid="345" grpId="0" animBg="1"/>
      <p:bldP spid="68" grpId="0"/>
      <p:bldP spid="69" grpId="0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FANC_presentation_EN">
  <a:themeElements>
    <a:clrScheme name="draft_present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aft_presentation_templat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BE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BE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draft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BC3C15FE63FB409ABC9018BF46F9EB" ma:contentTypeVersion="0" ma:contentTypeDescription="Create a new document." ma:contentTypeScope="" ma:versionID="9cf179a9cc15082ad3be618fe4b995b9">
  <xsd:schema xmlns:xsd="http://www.w3.org/2001/XMLSchema" xmlns:xs="http://www.w3.org/2001/XMLSchema" xmlns:p="http://schemas.microsoft.com/office/2006/metadata/properties" xmlns:ns2="261a6baf-3557-4909-9ae0-330e075e49e7" targetNamespace="http://schemas.microsoft.com/office/2006/metadata/properties" ma:root="true" ma:fieldsID="9e0aaabe38ce7039594dd1165f2cb314" ns2:_="">
    <xsd:import namespace="261a6baf-3557-4909-9ae0-330e075e49e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a6baf-3557-4909-9ae0-330e075e49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61a6baf-3557-4909-9ae0-330e075e49e7">REGINI-60-37</_dlc_DocId>
    <_dlc_DocIdUrl xmlns="261a6baf-3557-4909-9ae0-330e075e49e7">
      <Url>http://dms.fanc.be/sites/RI/RIWG124/_layouts/DocIdRedir.aspx?ID=REGINI-60-37</Url>
      <Description>REGINI-60-37</Description>
    </_dlc_DocIdUrl>
  </documentManagement>
</p:properties>
</file>

<file path=customXml/itemProps1.xml><?xml version="1.0" encoding="utf-8"?>
<ds:datastoreItem xmlns:ds="http://schemas.openxmlformats.org/officeDocument/2006/customXml" ds:itemID="{CA0774E3-2205-4801-A320-068A2F43D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1B835C-72F8-4A73-AC80-BF8C79B2CB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595151B-2F01-452E-A1F2-59C371585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1a6baf-3557-4909-9ae0-330e075e49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1F8353-BC71-4E46-94D5-C8FBFE43599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261a6baf-3557-4909-9ae0-330e075e49e7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FANC_presentation_EN</Template>
  <TotalTime>516</TotalTime>
  <Words>803</Words>
  <Application>Microsoft Office PowerPoint</Application>
  <PresentationFormat>On-screen Show (4:3)</PresentationFormat>
  <Paragraphs>270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Tahoma</vt:lpstr>
      <vt:lpstr>FANC_presentation_EN</vt:lpstr>
      <vt:lpstr>PowerPoint Presentation</vt:lpstr>
      <vt:lpstr>Scope</vt:lpstr>
      <vt:lpstr>Omzetting MER richtlijn</vt:lpstr>
      <vt:lpstr>Omzetting MER richtlijn</vt:lpstr>
      <vt:lpstr>Fundamentele wijzigingen procedure klasse I (luik MER)</vt:lpstr>
      <vt:lpstr>Wijzigingen procedure klasse I (luik MER)</vt:lpstr>
      <vt:lpstr>Wijzigingen procedure klasse I (luik MER)</vt:lpstr>
      <vt:lpstr>Wijzigingen procedure klasse I (luik MER)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 artikelen ARBIS vergunningsprocedure klasse I</vt:lpstr>
      <vt:lpstr>Update andere artikelen ARBIS </vt:lpstr>
      <vt:lpstr>Update andere artikelen ARBIS </vt:lpstr>
      <vt:lpstr>Update andere artikelen ARBIS </vt:lpstr>
      <vt:lpstr>Update andere artikelen ARBIS </vt:lpstr>
      <vt:lpstr>Conclusie &amp; Next Steps</vt:lpstr>
      <vt:lpstr>Conclusie &amp; Next Steps</vt:lpstr>
    </vt:vector>
  </TitlesOfParts>
  <Company>FANC-AFCN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MALDAGUE Thierry</dc:creator>
  <cp:lastModifiedBy>CREEMERS Joris</cp:lastModifiedBy>
  <cp:revision>58</cp:revision>
  <dcterms:created xsi:type="dcterms:W3CDTF">2018-12-19T13:44:36Z</dcterms:created>
  <dcterms:modified xsi:type="dcterms:W3CDTF">2019-03-21T17:39:47Z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0x01010032BC3C15FE63FB409ABC9018BF46F9EB</vt:lpwstr>
  </property>
  <property fmtid="{D5CDD505-2E9C-101B-9397-08002B2CF9AE}" pid="3" name="_dlc_DocIdItemGuid">
    <vt:lpwstr>8ac53812-fd11-4c24-bc91-169c8681c587</vt:lpwstr>
  </property>
</Properties>
</file>