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79" r:id="rId5"/>
    <p:sldId id="280" r:id="rId6"/>
    <p:sldId id="285" r:id="rId7"/>
    <p:sldId id="281" r:id="rId8"/>
    <p:sldId id="284" r:id="rId9"/>
    <p:sldId id="287" r:id="rId10"/>
    <p:sldId id="288" r:id="rId11"/>
    <p:sldId id="286" r:id="rId1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A4"/>
    <a:srgbClr val="F26631"/>
    <a:srgbClr val="00AEEF"/>
    <a:srgbClr val="595959"/>
    <a:srgbClr val="4040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82" autoAdjust="0"/>
    <p:restoredTop sz="99877" autoAdjust="0"/>
  </p:normalViewPr>
  <p:slideViewPr>
    <p:cSldViewPr snapToGrid="0" showGuides="1">
      <p:cViewPr varScale="1">
        <p:scale>
          <a:sx n="44" d="100"/>
          <a:sy n="44" d="100"/>
        </p:scale>
        <p:origin x="2080" y="2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84" d="100"/>
        <a:sy n="84" d="100"/>
      </p:scale>
      <p:origin x="0" y="0"/>
    </p:cViewPr>
  </p:sorterViewPr>
  <p:notesViewPr>
    <p:cSldViewPr snapToGrid="0" showGuides="1">
      <p:cViewPr varScale="1">
        <p:scale>
          <a:sx n="60" d="100"/>
          <a:sy n="60" d="100"/>
        </p:scale>
        <p:origin x="3187"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4829D10-A4B5-473F-BAFD-06668A575D6E}" type="datetimeFigureOut">
              <a:rPr lang="nl-BE" smtClean="0"/>
              <a:t>10/06/2020</a:t>
            </a:fld>
            <a:endParaRPr lang="nl-BE" dirty="0"/>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dirty="0"/>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403A36C-22E5-4971-929B-FB354024E703}" type="slidenum">
              <a:rPr lang="nl-BE" smtClean="0"/>
              <a:t>‹#›</a:t>
            </a:fld>
            <a:endParaRPr lang="nl-BE" dirty="0"/>
          </a:p>
        </p:txBody>
      </p:sp>
    </p:spTree>
    <p:extLst>
      <p:ext uri="{BB962C8B-B14F-4D97-AF65-F5344CB8AC3E}">
        <p14:creationId xmlns:p14="http://schemas.microsoft.com/office/powerpoint/2010/main" val="1165450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AAFC448-D3C8-422C-A916-FA3897EA7527}" type="datetimeFigureOut">
              <a:rPr lang="nl-BE" smtClean="0"/>
              <a:t>10/06/2020</a:t>
            </a:fld>
            <a:endParaRPr lang="nl-BE" dirty="0"/>
          </a:p>
        </p:txBody>
      </p:sp>
      <p:sp>
        <p:nvSpPr>
          <p:cNvPr id="4" name="Tijdelijke aanduiding voor dia-afbeelding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BA2E410-8225-4AD5-B0C8-8E49F146C887}" type="slidenum">
              <a:rPr lang="nl-BE" smtClean="0"/>
              <a:t>‹#›</a:t>
            </a:fld>
            <a:endParaRPr lang="nl-BE" dirty="0"/>
          </a:p>
        </p:txBody>
      </p:sp>
    </p:spTree>
    <p:extLst>
      <p:ext uri="{BB962C8B-B14F-4D97-AF65-F5344CB8AC3E}">
        <p14:creationId xmlns:p14="http://schemas.microsoft.com/office/powerpoint/2010/main" val="105187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8865214E-E0EA-4CA0-90E0-AA8BF17268D5}" type="datetime1">
              <a:rPr lang="nl-BE" smtClean="0"/>
              <a:t>10/06/2020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69560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34B8901-22B9-493B-9B4F-9D102F5A7D76}" type="datetime1">
              <a:rPr lang="nl-BE" smtClean="0"/>
              <a:t>10/06/2020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422037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96F5558-4BD5-4103-B621-743F684AA702}" type="datetime1">
              <a:rPr lang="nl-BE" smtClean="0"/>
              <a:t>10/06/2020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09321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5EF8255-3E10-4C47-B397-C68433088BBA}" type="datetime1">
              <a:rPr lang="nl-BE" smtClean="0"/>
              <a:t>10/06/2020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419504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de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2D1D616-9E60-444A-8BA0-7FF3C0E19753}" type="datetime1">
              <a:rPr lang="nl-BE" smtClean="0"/>
              <a:t>10/06/2020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348626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3E0AC91-C54F-4139-B79E-D9EBE9F04616}" type="datetime1">
              <a:rPr lang="nl-BE" smtClean="0"/>
              <a:t>10/06/2020</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00084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de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472381" y="3618442"/>
            <a:ext cx="2901255" cy="532218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CD309C2-D4FC-4E7D-9CED-848604AD088F}" type="datetime1">
              <a:rPr lang="nl-BE" smtClean="0"/>
              <a:t>10/06/2020</a:t>
            </a:fld>
            <a:endParaRPr lang="nl-BE" dirty="0"/>
          </a:p>
        </p:txBody>
      </p:sp>
      <p:sp>
        <p:nvSpPr>
          <p:cNvPr id="8" name="Footer Placeholder 7"/>
          <p:cNvSpPr>
            <a:spLocks noGrp="1"/>
          </p:cNvSpPr>
          <p:nvPr>
            <p:ph type="ftr" sz="quarter" idx="11"/>
          </p:nvPr>
        </p:nvSpPr>
        <p:spPr/>
        <p:txBody>
          <a:bodyPr/>
          <a:lstStyle/>
          <a:p>
            <a:endParaRPr lang="nl-BE" dirty="0"/>
          </a:p>
        </p:txBody>
      </p:sp>
      <p:sp>
        <p:nvSpPr>
          <p:cNvPr id="9" name="Slide Number Placeholder 8"/>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29495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75335727-F26B-4992-9B30-4B297BD60E19}" type="datetime1">
              <a:rPr lang="nl-BE" smtClean="0"/>
              <a:t>10/06/2020</a:t>
            </a:fld>
            <a:endParaRPr lang="nl-BE" dirty="0"/>
          </a:p>
        </p:txBody>
      </p:sp>
      <p:sp>
        <p:nvSpPr>
          <p:cNvPr id="4" name="Footer Placeholder 3"/>
          <p:cNvSpPr>
            <a:spLocks noGrp="1"/>
          </p:cNvSpPr>
          <p:nvPr>
            <p:ph type="ftr" sz="quarter" idx="11"/>
          </p:nvPr>
        </p:nvSpPr>
        <p:spPr/>
        <p:txBody>
          <a:bodyPr/>
          <a:lstStyle/>
          <a:p>
            <a:endParaRPr lang="nl-BE" dirty="0"/>
          </a:p>
        </p:txBody>
      </p:sp>
      <p:sp>
        <p:nvSpPr>
          <p:cNvPr id="5" name="Slide Number Placeholder 4"/>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105102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7B5B2-0C4F-4035-89ED-32BCF6CB4683}" type="datetime1">
              <a:rPr lang="nl-BE" smtClean="0"/>
              <a:t>10/06/2020</a:t>
            </a:fld>
            <a:endParaRPr lang="nl-BE" dirty="0"/>
          </a:p>
        </p:txBody>
      </p:sp>
      <p:sp>
        <p:nvSpPr>
          <p:cNvPr id="3" name="Footer Placeholder 2"/>
          <p:cNvSpPr>
            <a:spLocks noGrp="1"/>
          </p:cNvSpPr>
          <p:nvPr>
            <p:ph type="ftr" sz="quarter" idx="11"/>
          </p:nvPr>
        </p:nvSpPr>
        <p:spPr/>
        <p:txBody>
          <a:bodyPr/>
          <a:lstStyle/>
          <a:p>
            <a:endParaRPr lang="nl-BE" dirty="0"/>
          </a:p>
        </p:txBody>
      </p:sp>
      <p:sp>
        <p:nvSpPr>
          <p:cNvPr id="4" name="Slide Number Placeholder 3"/>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33926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de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Date Placeholder 4"/>
          <p:cNvSpPr>
            <a:spLocks noGrp="1"/>
          </p:cNvSpPr>
          <p:nvPr>
            <p:ph type="dt" sz="half" idx="10"/>
          </p:nvPr>
        </p:nvSpPr>
        <p:spPr/>
        <p:txBody>
          <a:bodyPr/>
          <a:lstStyle/>
          <a:p>
            <a:fld id="{42DD9D7F-CEB4-4A34-88F9-9446CAC2E7B6}" type="datetime1">
              <a:rPr lang="nl-BE" smtClean="0"/>
              <a:t>10/06/2020</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05436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de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Date Placeholder 4"/>
          <p:cNvSpPr>
            <a:spLocks noGrp="1"/>
          </p:cNvSpPr>
          <p:nvPr>
            <p:ph type="dt" sz="half" idx="10"/>
          </p:nvPr>
        </p:nvSpPr>
        <p:spPr/>
        <p:txBody>
          <a:bodyPr/>
          <a:lstStyle/>
          <a:p>
            <a:fld id="{F9213BC2-6F3D-4C46-9D12-8DB91036CB46}" type="datetime1">
              <a:rPr lang="nl-BE" smtClean="0"/>
              <a:t>10/06/2020</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8595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B1FEE9-AAFF-4479-B696-BFDB427B7BB5}" type="datetime1">
              <a:rPr lang="nl-BE" smtClean="0"/>
              <a:t>10/06/2020</a:t>
            </a:fld>
            <a:endParaRPr lang="nl-BE"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BE"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B8E43A-AE0D-487A-882B-B3F913D752FE}" type="slidenum">
              <a:rPr lang="nl-BE" smtClean="0"/>
              <a:t>‹#›</a:t>
            </a:fld>
            <a:endParaRPr lang="nl-BE" dirty="0"/>
          </a:p>
        </p:txBody>
      </p:sp>
    </p:spTree>
    <p:extLst>
      <p:ext uri="{BB962C8B-B14F-4D97-AF65-F5344CB8AC3E}">
        <p14:creationId xmlns:p14="http://schemas.microsoft.com/office/powerpoint/2010/main" val="3015503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fanc.fgov.be/" TargetMode="External"/><Relationship Id="rId7"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www.zuiningmetstraling.b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3"/>
          <p:cNvSpPr>
            <a:spLocks/>
          </p:cNvSpPr>
          <p:nvPr/>
        </p:nvSpPr>
        <p:spPr bwMode="auto">
          <a:xfrm>
            <a:off x="382991" y="438372"/>
            <a:ext cx="6153151" cy="1458161"/>
          </a:xfrm>
          <a:custGeom>
            <a:avLst/>
            <a:gdLst>
              <a:gd name="T0" fmla="+- 0 1156 1156"/>
              <a:gd name="T1" fmla="*/ T0 w 9933"/>
              <a:gd name="T2" fmla="+- 0 1142 958"/>
              <a:gd name="T3" fmla="*/ 1142 h 1094"/>
              <a:gd name="T4" fmla="+- 0 1156 1156"/>
              <a:gd name="T5" fmla="*/ T4 w 9933"/>
              <a:gd name="T6" fmla="+- 0 1869 958"/>
              <a:gd name="T7" fmla="*/ 1869 h 1094"/>
              <a:gd name="T8" fmla="+- 0 1157 1156"/>
              <a:gd name="T9" fmla="*/ T8 w 9933"/>
              <a:gd name="T10" fmla="+- 0 1891 958"/>
              <a:gd name="T11" fmla="*/ 1891 h 1094"/>
              <a:gd name="T12" fmla="+- 0 1177 1156"/>
              <a:gd name="T13" fmla="*/ T12 w 9933"/>
              <a:gd name="T14" fmla="+- 0 1954 958"/>
              <a:gd name="T15" fmla="*/ 1954 h 1094"/>
              <a:gd name="T16" fmla="+- 0 1217 1156"/>
              <a:gd name="T17" fmla="*/ T16 w 9933"/>
              <a:gd name="T18" fmla="+- 0 2005 958"/>
              <a:gd name="T19" fmla="*/ 2005 h 1094"/>
              <a:gd name="T20" fmla="+- 0 1273 1156"/>
              <a:gd name="T21" fmla="*/ T20 w 9933"/>
              <a:gd name="T22" fmla="+- 0 2040 958"/>
              <a:gd name="T23" fmla="*/ 2040 h 1094"/>
              <a:gd name="T24" fmla="+- 0 1339 1156"/>
              <a:gd name="T25" fmla="*/ T24 w 9933"/>
              <a:gd name="T26" fmla="+- 0 2052 958"/>
              <a:gd name="T27" fmla="*/ 2052 h 1094"/>
              <a:gd name="T28" fmla="+- 0 10906 1156"/>
              <a:gd name="T29" fmla="*/ T28 w 9933"/>
              <a:gd name="T30" fmla="+- 0 2052 958"/>
              <a:gd name="T31" fmla="*/ 2052 h 1094"/>
              <a:gd name="T32" fmla="+- 0 10971 1156"/>
              <a:gd name="T33" fmla="*/ T32 w 9933"/>
              <a:gd name="T34" fmla="+- 0 2040 958"/>
              <a:gd name="T35" fmla="*/ 2040 h 1094"/>
              <a:gd name="T36" fmla="+- 0 11027 1156"/>
              <a:gd name="T37" fmla="*/ T36 w 9933"/>
              <a:gd name="T38" fmla="+- 0 2006 958"/>
              <a:gd name="T39" fmla="*/ 2006 h 1094"/>
              <a:gd name="T40" fmla="+- 0 11067 1156"/>
              <a:gd name="T41" fmla="*/ T40 w 9933"/>
              <a:gd name="T42" fmla="+- 0 1955 958"/>
              <a:gd name="T43" fmla="*/ 1955 h 1094"/>
              <a:gd name="T44" fmla="+- 0 11088 1156"/>
              <a:gd name="T45" fmla="*/ T44 w 9933"/>
              <a:gd name="T46" fmla="+- 0 1892 958"/>
              <a:gd name="T47" fmla="*/ 1892 h 1094"/>
              <a:gd name="T48" fmla="+- 0 11089 1156"/>
              <a:gd name="T49" fmla="*/ T48 w 9933"/>
              <a:gd name="T50" fmla="+- 0 1869 958"/>
              <a:gd name="T51" fmla="*/ 1869 h 1094"/>
              <a:gd name="T52" fmla="+- 0 11089 1156"/>
              <a:gd name="T53" fmla="*/ T52 w 9933"/>
              <a:gd name="T54" fmla="+- 0 1142 958"/>
              <a:gd name="T55" fmla="*/ 1142 h 1094"/>
              <a:gd name="T56" fmla="+- 0 11077 1156"/>
              <a:gd name="T57" fmla="*/ T56 w 9933"/>
              <a:gd name="T58" fmla="+- 0 1076 958"/>
              <a:gd name="T59" fmla="*/ 1076 h 1094"/>
              <a:gd name="T60" fmla="+- 0 11043 1156"/>
              <a:gd name="T61" fmla="*/ T60 w 9933"/>
              <a:gd name="T62" fmla="+- 0 1020 958"/>
              <a:gd name="T63" fmla="*/ 1020 h 1094"/>
              <a:gd name="T64" fmla="+- 0 10992 1156"/>
              <a:gd name="T65" fmla="*/ T64 w 9933"/>
              <a:gd name="T66" fmla="+- 0 980 958"/>
              <a:gd name="T67" fmla="*/ 980 h 1094"/>
              <a:gd name="T68" fmla="+- 0 10929 1156"/>
              <a:gd name="T69" fmla="*/ T68 w 9933"/>
              <a:gd name="T70" fmla="+- 0 960 958"/>
              <a:gd name="T71" fmla="*/ 960 h 1094"/>
              <a:gd name="T72" fmla="+- 0 10906 1156"/>
              <a:gd name="T73" fmla="*/ T72 w 9933"/>
              <a:gd name="T74" fmla="+- 0 958 958"/>
              <a:gd name="T75" fmla="*/ 958 h 1094"/>
              <a:gd name="T76" fmla="+- 0 1339 1156"/>
              <a:gd name="T77" fmla="*/ T76 w 9933"/>
              <a:gd name="T78" fmla="+- 0 958 958"/>
              <a:gd name="T79" fmla="*/ 958 h 1094"/>
              <a:gd name="T80" fmla="+- 0 1274 1156"/>
              <a:gd name="T81" fmla="*/ T80 w 9933"/>
              <a:gd name="T82" fmla="+- 0 971 958"/>
              <a:gd name="T83" fmla="*/ 971 h 1094"/>
              <a:gd name="T84" fmla="+- 0 1218 1156"/>
              <a:gd name="T85" fmla="*/ T84 w 9933"/>
              <a:gd name="T86" fmla="+- 0 1005 958"/>
              <a:gd name="T87" fmla="*/ 1005 h 1094"/>
              <a:gd name="T88" fmla="+- 0 1178 1156"/>
              <a:gd name="T89" fmla="*/ T88 w 9933"/>
              <a:gd name="T90" fmla="+- 0 1056 958"/>
              <a:gd name="T91" fmla="*/ 1056 h 1094"/>
              <a:gd name="T92" fmla="+- 0 1157 1156"/>
              <a:gd name="T93" fmla="*/ T92 w 9933"/>
              <a:gd name="T94" fmla="+- 0 1119 958"/>
              <a:gd name="T95" fmla="*/ 1119 h 1094"/>
              <a:gd name="T96" fmla="+- 0 1156 1156"/>
              <a:gd name="T97" fmla="*/ T96 w 9933"/>
              <a:gd name="T98" fmla="+- 0 1142 958"/>
              <a:gd name="T99" fmla="*/ 1142 h 109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9933" h="1094">
                <a:moveTo>
                  <a:pt x="0" y="184"/>
                </a:moveTo>
                <a:lnTo>
                  <a:pt x="0" y="911"/>
                </a:lnTo>
                <a:lnTo>
                  <a:pt x="1" y="933"/>
                </a:lnTo>
                <a:lnTo>
                  <a:pt x="21" y="996"/>
                </a:lnTo>
                <a:lnTo>
                  <a:pt x="61" y="1047"/>
                </a:lnTo>
                <a:lnTo>
                  <a:pt x="117" y="1082"/>
                </a:lnTo>
                <a:lnTo>
                  <a:pt x="183" y="1094"/>
                </a:lnTo>
                <a:lnTo>
                  <a:pt x="9750" y="1094"/>
                </a:lnTo>
                <a:lnTo>
                  <a:pt x="9815" y="1082"/>
                </a:lnTo>
                <a:lnTo>
                  <a:pt x="9871" y="1048"/>
                </a:lnTo>
                <a:lnTo>
                  <a:pt x="9911" y="997"/>
                </a:lnTo>
                <a:lnTo>
                  <a:pt x="9932" y="934"/>
                </a:lnTo>
                <a:lnTo>
                  <a:pt x="9933" y="911"/>
                </a:lnTo>
                <a:lnTo>
                  <a:pt x="9933" y="184"/>
                </a:lnTo>
                <a:lnTo>
                  <a:pt x="9921" y="118"/>
                </a:lnTo>
                <a:lnTo>
                  <a:pt x="9887" y="62"/>
                </a:lnTo>
                <a:lnTo>
                  <a:pt x="9836" y="22"/>
                </a:lnTo>
                <a:lnTo>
                  <a:pt x="9773" y="2"/>
                </a:lnTo>
                <a:lnTo>
                  <a:pt x="9750" y="0"/>
                </a:lnTo>
                <a:lnTo>
                  <a:pt x="183" y="0"/>
                </a:lnTo>
                <a:lnTo>
                  <a:pt x="118" y="13"/>
                </a:lnTo>
                <a:lnTo>
                  <a:pt x="62" y="47"/>
                </a:lnTo>
                <a:lnTo>
                  <a:pt x="22" y="98"/>
                </a:lnTo>
                <a:lnTo>
                  <a:pt x="1" y="161"/>
                </a:lnTo>
                <a:lnTo>
                  <a:pt x="0" y="184"/>
                </a:lnTo>
                <a:close/>
              </a:path>
            </a:pathLst>
          </a:custGeom>
          <a:solidFill>
            <a:srgbClr val="F26631"/>
          </a:solidFill>
          <a:ln>
            <a:solidFill>
              <a:schemeClr val="accent2"/>
            </a:solidFill>
          </a:ln>
          <a:effectLst/>
        </p:spPr>
        <p:style>
          <a:lnRef idx="1">
            <a:schemeClr val="accent6"/>
          </a:lnRef>
          <a:fillRef idx="3">
            <a:schemeClr val="accent6"/>
          </a:fillRef>
          <a:effectRef idx="2">
            <a:schemeClr val="accent6"/>
          </a:effectRef>
          <a:fontRef idx="minor">
            <a:schemeClr val="lt1"/>
          </a:fontRef>
        </p:style>
        <p:txBody>
          <a:bodyPr rot="0" vert="horz" wrap="square" lIns="91440" tIns="108000" rIns="360000" bIns="108000" anchor="ctr" anchorCtr="0" upright="1">
            <a:noAutofit/>
          </a:bodyPr>
          <a:lstStyle/>
          <a:p>
            <a:pPr algn="r">
              <a:spcBef>
                <a:spcPts val="1200"/>
              </a:spcBef>
              <a:spcAft>
                <a:spcPts val="600"/>
              </a:spcAft>
            </a:pPr>
            <a:r>
              <a:rPr lang="nl-BE" sz="1200" cap="all" spc="300" dirty="0">
                <a:latin typeface="Tahoma" panose="020B0604030504040204" pitchFamily="34" charset="0"/>
                <a:ea typeface="Tahoma" panose="020B0604030504040204" pitchFamily="34" charset="0"/>
                <a:cs typeface="Tahoma" panose="020B0604030504040204" pitchFamily="34" charset="0"/>
              </a:rPr>
              <a:t>informatie voor de patiënt</a:t>
            </a:r>
            <a:endParaRPr lang="nl-BE" sz="1200" cap="all" dirty="0">
              <a:latin typeface="Tahoma" panose="020B0604030504040204" pitchFamily="34" charset="0"/>
              <a:ea typeface="Tahoma" panose="020B0604030504040204" pitchFamily="34" charset="0"/>
              <a:cs typeface="Tahoma" panose="020B0604030504040204" pitchFamily="34" charset="0"/>
            </a:endParaRPr>
          </a:p>
          <a:p>
            <a:pPr algn="r"/>
            <a:r>
              <a:rPr lang="nl-BE" sz="2800" dirty="0">
                <a:latin typeface="Tahoma" panose="020B0604030504040204" pitchFamily="34" charset="0"/>
                <a:ea typeface="Tahoma" panose="020B0604030504040204" pitchFamily="34" charset="0"/>
                <a:cs typeface="Tahoma" panose="020B0604030504040204" pitchFamily="34" charset="0"/>
              </a:rPr>
              <a:t>Röntgenstralen</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921" y="40906"/>
            <a:ext cx="2842052" cy="2272680"/>
          </a:xfrm>
          <a:prstGeom prst="rect">
            <a:avLst/>
          </a:prstGeom>
          <a:effectLst>
            <a:outerShdw blurRad="63500" sx="102000" sy="102000" algn="ctr" rotWithShape="0">
              <a:prstClr val="black">
                <a:alpha val="40000"/>
              </a:prstClr>
            </a:outerShdw>
          </a:effectLst>
        </p:spPr>
      </p:pic>
      <p:sp>
        <p:nvSpPr>
          <p:cNvPr id="8" name="Tekstvak 7"/>
          <p:cNvSpPr txBox="1"/>
          <p:nvPr/>
        </p:nvSpPr>
        <p:spPr>
          <a:xfrm>
            <a:off x="614618" y="606613"/>
            <a:ext cx="1982846" cy="1034129"/>
          </a:xfrm>
          <a:prstGeom prst="rect">
            <a:avLst/>
          </a:prstGeom>
          <a:noFill/>
        </p:spPr>
        <p:txBody>
          <a:bodyPr wrap="square" lIns="0" tIns="0" rIns="0" bIns="0" rtlCol="0">
            <a:spAutoFit/>
          </a:bodyPr>
          <a:lstStyle/>
          <a:p>
            <a:pPr>
              <a:lnSpc>
                <a:spcPct val="80000"/>
              </a:lnSpc>
            </a:pPr>
            <a:r>
              <a:rPr lang="nl-BE" sz="2800" dirty="0">
                <a:solidFill>
                  <a:schemeClr val="bg1"/>
                </a:solidFill>
                <a:latin typeface="Tahoma" panose="020B0604030504040204" pitchFamily="34" charset="0"/>
                <a:ea typeface="Tahoma" panose="020B0604030504040204" pitchFamily="34" charset="0"/>
                <a:cs typeface="Tahoma" panose="020B0604030504040204" pitchFamily="34" charset="0"/>
              </a:rPr>
              <a:t>   Medische    </a:t>
            </a:r>
          </a:p>
          <a:p>
            <a:pPr>
              <a:lnSpc>
                <a:spcPct val="80000"/>
              </a:lnSpc>
            </a:pPr>
            <a:r>
              <a:rPr lang="nl-BE" sz="2800" dirty="0">
                <a:solidFill>
                  <a:schemeClr val="bg1"/>
                </a:solidFill>
                <a:latin typeface="Tahoma" panose="020B0604030504040204" pitchFamily="34" charset="0"/>
                <a:ea typeface="Tahoma" panose="020B0604030504040204" pitchFamily="34" charset="0"/>
                <a:cs typeface="Tahoma" panose="020B0604030504040204" pitchFamily="34" charset="0"/>
              </a:rPr>
              <a:t>   beeld- </a:t>
            </a:r>
          </a:p>
          <a:p>
            <a:pPr>
              <a:lnSpc>
                <a:spcPct val="80000"/>
              </a:lnSpc>
            </a:pPr>
            <a:r>
              <a:rPr lang="nl-BE" sz="2800" dirty="0">
                <a:solidFill>
                  <a:schemeClr val="bg1"/>
                </a:solidFill>
                <a:latin typeface="Tahoma" panose="020B0604030504040204" pitchFamily="34" charset="0"/>
                <a:ea typeface="Tahoma" panose="020B0604030504040204" pitchFamily="34" charset="0"/>
                <a:cs typeface="Tahoma" panose="020B0604030504040204" pitchFamily="34" charset="0"/>
              </a:rPr>
              <a:t>  vorming</a:t>
            </a:r>
          </a:p>
        </p:txBody>
      </p:sp>
      <p:sp>
        <p:nvSpPr>
          <p:cNvPr id="14" name="Tekstvak 13"/>
          <p:cNvSpPr txBox="1"/>
          <p:nvPr/>
        </p:nvSpPr>
        <p:spPr>
          <a:xfrm>
            <a:off x="-4057" y="1896533"/>
            <a:ext cx="6862057" cy="3466752"/>
          </a:xfrm>
          <a:prstGeom prst="rect">
            <a:avLst/>
          </a:prstGeom>
          <a:noFill/>
          <a:ln>
            <a:noFill/>
          </a:ln>
        </p:spPr>
        <p:txBody>
          <a:bodyPr wrap="square" lIns="540000" tIns="540000" rIns="540000" bIns="720000" rtlCol="0">
            <a:spAutoFit/>
          </a:bodyPr>
          <a:lstStyle/>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Geachte patiënt,</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Uw arts heeft een onderzoek aangevraagd waarbij röntgenstralen gebruikt worden.</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7955" y="8899177"/>
            <a:ext cx="1260045" cy="1006823"/>
          </a:xfrm>
          <a:prstGeom prst="rect">
            <a:avLst/>
          </a:prstGeom>
        </p:spPr>
      </p:pic>
      <p:pic>
        <p:nvPicPr>
          <p:cNvPr id="9" name="Picture 6" descr="Afbeeldingsresultaat voor rÃ¶ntgenfoto"/>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9000" y="3752160"/>
            <a:ext cx="3081834" cy="3365629"/>
          </a:xfrm>
          <a:prstGeom prst="rect">
            <a:avLst/>
          </a:prstGeom>
          <a:noFill/>
          <a:ln>
            <a:noFill/>
          </a:ln>
        </p:spPr>
      </p:pic>
      <p:sp>
        <p:nvSpPr>
          <p:cNvPr id="10" name="Tekstvak 9"/>
          <p:cNvSpPr txBox="1"/>
          <p:nvPr/>
        </p:nvSpPr>
        <p:spPr>
          <a:xfrm>
            <a:off x="-21115" y="3197880"/>
            <a:ext cx="3800635" cy="5304178"/>
          </a:xfrm>
          <a:prstGeom prst="rect">
            <a:avLst/>
          </a:prstGeom>
          <a:noFill/>
          <a:ln>
            <a:noFill/>
          </a:ln>
        </p:spPr>
        <p:txBody>
          <a:bodyPr wrap="square" lIns="540000" tIns="540000" rIns="540000" bIns="720000" rtlCol="0">
            <a:spAutoFit/>
          </a:bodyPr>
          <a:lstStyle/>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Samen met de radioloog waakt de aanvragende arts erover dat de voordelen van dit onderzoek ruim opwegen tegen de mogelijke risico’s. Dit noemen we recht-vaardiging of verantwoorde medische beeldvorming.</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Deze brochure geeft wat achter-grondinformatie over röntgen-stralen.</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Indien u nog vragen hebt, aarzel </a:t>
            </a:r>
            <a:r>
              <a:rPr lang="nl-BE" sz="1400" dirty="0">
                <a:latin typeface="Tahoma" panose="020B0604030504040204" pitchFamily="34" charset="0"/>
                <a:ea typeface="Tahoma" panose="020B0604030504040204" pitchFamily="34" charset="0"/>
                <a:cs typeface="Tahoma" panose="020B0604030504040204" pitchFamily="34" charset="0"/>
              </a:rPr>
              <a:t>dan</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niet om ze te stellen aan onze medewerkers op de dienst medische beeldvorming. Ze helpen u graag verder!</a:t>
            </a:r>
          </a:p>
        </p:txBody>
      </p:sp>
      <p:sp>
        <p:nvSpPr>
          <p:cNvPr id="11" name="Tekstvak 10"/>
          <p:cNvSpPr txBox="1"/>
          <p:nvPr/>
        </p:nvSpPr>
        <p:spPr>
          <a:xfrm>
            <a:off x="-21115" y="7629409"/>
            <a:ext cx="5751355" cy="2937376"/>
          </a:xfrm>
          <a:prstGeom prst="rect">
            <a:avLst/>
          </a:prstGeom>
          <a:noFill/>
          <a:ln>
            <a:noFill/>
          </a:ln>
        </p:spPr>
        <p:txBody>
          <a:bodyPr wrap="square" lIns="540000" tIns="540000" rIns="540000" bIns="720000" rtlCol="0">
            <a:spAutoFit/>
          </a:bodyPr>
          <a:lstStyle/>
          <a:p>
            <a:pPr>
              <a:lnSpc>
                <a:spcPct val="120000"/>
              </a:lnSpc>
              <a:spcAft>
                <a:spcPts val="600"/>
              </a:spcAft>
            </a:pPr>
            <a:r>
              <a:rPr lang="nl-BE" sz="12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Deze brochure werd opgesteld door het OLV Ziekenhuis Aalst-Asse-Ninove, het UZ Leuven en het Federaal Agentschap voor Nucleaire Controle (FANC) en is o.a. gebaseerd op de informatie van het International Atomic Energy Agency (IAEA). Ze kwam tot stand in samenwerking met de Belgische Vereniging van Radiologie (BVR) en het Belgian Medical Imaging Platform (BELMIP).</a:t>
            </a:r>
            <a:endParaRPr lang="nl-BE" sz="12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693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0" y="12564"/>
            <a:ext cx="6862057" cy="9351439"/>
          </a:xfrm>
          <a:prstGeom prst="rect">
            <a:avLst/>
          </a:prstGeom>
          <a:noFill/>
          <a:ln>
            <a:noFill/>
          </a:ln>
        </p:spPr>
        <p:txBody>
          <a:bodyPr wrap="square" lIns="540000" tIns="540000" rIns="540000" bIns="720000" rtlCol="0">
            <a:spAutoFit/>
          </a:bodyPr>
          <a:lstStyle/>
          <a:p>
            <a:pPr>
              <a:lnSpc>
                <a:spcPct val="120000"/>
              </a:lnSpc>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1. Wat zijn röntgenstralen?</a:t>
            </a:r>
          </a:p>
          <a:p>
            <a:pPr>
              <a:lnSpc>
                <a:spcPct val="120000"/>
              </a:lnSpc>
              <a:spcAft>
                <a:spcPts val="18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Röntgenstralen zijn een vorm van stralen zoals zichtbaar licht, maar met hogere energie, zodat ze door het lichaam kunnen dringen. Met onze toestellen (röntgenapparaten en CT-scanners) kunnen we beelden maken van de inwendige structuren in het lichaam om ziektes en andere problemen op te sporen.</a:t>
            </a:r>
          </a:p>
          <a:p>
            <a:pPr lvl="0">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2. Kunnen medisch diagnostische röntgenstralen schade veroorzaken?</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Normaal gezien niet. De stralingsdosis die wij gebruiken is heel beperkt. De toestellen en de gebruikte dosis worden streng gecontroleerd en opgevolgd. Bij herhaalde onderzoeken, en zeker wanneer die een wat hogere dosis  met zich meebrengen, zoals bepaalde CT-scans en interventionele procedures, bestaat er iets meer kans op het ontwikkelen van kanker door straling. De arts die het onderzoek heeft aangevraagd en de radioloog waken erover dat de meerwaarde van dit onderzoek bij u echter ruim opweegt tegen een mogelijk risico.</a:t>
            </a:r>
          </a:p>
          <a:p>
            <a:pPr lvl="0">
              <a:spcBef>
                <a:spcPts val="1800"/>
              </a:spcBef>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3. Hoe groot is dan het risico om kanker te krijgen van röntgenstralen? Neemt dit risico toe als ik meerdere onderzoeken onderga?</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Dit risico is zeer laag, maar wel cumulatief. Dit betekent dat bij elk onderzoek het samengeteld risico iets groter wordt. Daarom voeren we  enkel onderzoeken uit die noodzakelijk zijn en houden we de stralingsdosis voor een onderzoek zo laag mogelijk waarbij we tegelijk toch beelden van goede diagnostische kwaliteit maken. Het risico is groter voor kinderen dan voor volwassen en groter voor vrouwen dan voor mannen. </a:t>
            </a:r>
          </a:p>
        </p:txBody>
      </p:sp>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2</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958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13852" y="12564"/>
            <a:ext cx="6848205" cy="11287354"/>
          </a:xfrm>
          <a:prstGeom prst="rect">
            <a:avLst/>
          </a:prstGeom>
          <a:noFill/>
          <a:ln>
            <a:noFill/>
          </a:ln>
        </p:spPr>
        <p:txBody>
          <a:bodyPr wrap="square" lIns="540000" tIns="540000" rIns="540000" bIns="720000" rtlCol="0">
            <a:spAutoFit/>
          </a:bodyPr>
          <a:lstStyle/>
          <a:p>
            <a:pPr lvl="0">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4. Is er een limiet voor de dosis die ik kan krijgen van röntgenstralen?</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Neen. Voor elk onderzoek worden de voordelen en mogelijke risico’s opnieuw afgewogen. Zolang dit onderzoek voor u voordelig is, mag het uitgevoerd worden.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lvl="0">
              <a:lnSpc>
                <a:spcPct val="120000"/>
              </a:lnSpc>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5. Geven alle onderzoeken dezelfde stralingsdosis?</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Neen. De stralingsdosis hangt af van het type onderzoek. De meeste röntgenonderzoeken geven een lage stralingsdosis.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In de tabel hieronder kan u een lijst vinden van de gemiddelde stralings-dosis voor een aantal onderzoeken, uitgedrukt in milliSievert (mSv), vergeleken met de duur van natuurlijke blootstelling in België om een zelfde dosis te bereiken.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1200"/>
              </a:spcBef>
              <a:spcAft>
                <a:spcPts val="1200"/>
              </a:spcAft>
            </a:pPr>
            <a:r>
              <a:rPr lang="nl-BE" sz="11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Bron: gegevens FANC</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Iedereen wordt blootgesteld aan straling afkomstig van de omgeving, zoals kosmische stralen, aardstralen, straling vanuit voeding en zelfs vanuit ons eigen lichaam. Deze straling wordt achtergrondstraling genoemd en is gelijkaardig aan de straling die gebruikt wordt voor medische doeleinden.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Tabel 5"/>
          <p:cNvGraphicFramePr>
            <a:graphicFrameLocks noGrp="1"/>
          </p:cNvGraphicFramePr>
          <p:nvPr>
            <p:extLst>
              <p:ext uri="{D42A27DB-BD31-4B8C-83A1-F6EECF244321}">
                <p14:modId xmlns:p14="http://schemas.microsoft.com/office/powerpoint/2010/main" val="1174698288"/>
              </p:ext>
            </p:extLst>
          </p:nvPr>
        </p:nvGraphicFramePr>
        <p:xfrm>
          <a:off x="562285" y="4717473"/>
          <a:ext cx="5702077" cy="2799486"/>
        </p:xfrm>
        <a:graphic>
          <a:graphicData uri="http://schemas.openxmlformats.org/drawingml/2006/table">
            <a:tbl>
              <a:tblPr firstRow="1" bandRow="1">
                <a:tableStyleId>{5C22544A-7EE6-4342-B048-85BDC9FD1C3A}</a:tableStyleId>
              </a:tblPr>
              <a:tblGrid>
                <a:gridCol w="1968691">
                  <a:extLst>
                    <a:ext uri="{9D8B030D-6E8A-4147-A177-3AD203B41FA5}">
                      <a16:colId xmlns:a16="http://schemas.microsoft.com/office/drawing/2014/main" val="3044947989"/>
                    </a:ext>
                  </a:extLst>
                </a:gridCol>
                <a:gridCol w="1866693">
                  <a:extLst>
                    <a:ext uri="{9D8B030D-6E8A-4147-A177-3AD203B41FA5}">
                      <a16:colId xmlns:a16="http://schemas.microsoft.com/office/drawing/2014/main" val="1660626283"/>
                    </a:ext>
                  </a:extLst>
                </a:gridCol>
                <a:gridCol w="1866693">
                  <a:extLst>
                    <a:ext uri="{9D8B030D-6E8A-4147-A177-3AD203B41FA5}">
                      <a16:colId xmlns:a16="http://schemas.microsoft.com/office/drawing/2014/main" val="2634317282"/>
                    </a:ext>
                  </a:extLst>
                </a:gridCol>
              </a:tblGrid>
              <a:tr h="349828">
                <a:tc>
                  <a:txBody>
                    <a:bodyPr/>
                    <a:lstStyle/>
                    <a:p>
                      <a:r>
                        <a:rPr lang="nl-BE" sz="1400" dirty="0">
                          <a:latin typeface="Tahoma" panose="020B0604030504040204" pitchFamily="34" charset="0"/>
                          <a:ea typeface="Tahoma" panose="020B0604030504040204" pitchFamily="34" charset="0"/>
                          <a:cs typeface="Tahoma" panose="020B0604030504040204" pitchFamily="34" charset="0"/>
                        </a:rPr>
                        <a:t>Onderzoek</a:t>
                      </a:r>
                    </a:p>
                  </a:txBody>
                  <a:tcPr/>
                </a:tc>
                <a:tc>
                  <a:txBody>
                    <a:bodyPr/>
                    <a:lstStyle/>
                    <a:p>
                      <a:r>
                        <a:rPr lang="nl-BE" sz="1400" dirty="0">
                          <a:latin typeface="Tahoma" panose="020B0604030504040204" pitchFamily="34" charset="0"/>
                          <a:ea typeface="Tahoma" panose="020B0604030504040204" pitchFamily="34" charset="0"/>
                          <a:cs typeface="Tahoma" panose="020B0604030504040204" pitchFamily="34" charset="0"/>
                        </a:rPr>
                        <a:t>Dosis (mSv)</a:t>
                      </a:r>
                    </a:p>
                  </a:txBody>
                  <a:tcPr/>
                </a:tc>
                <a:tc>
                  <a:txBody>
                    <a:bodyPr/>
                    <a:lstStyle/>
                    <a:p>
                      <a:r>
                        <a:rPr lang="nl-BE" sz="1400" dirty="0">
                          <a:latin typeface="Tahoma" panose="020B0604030504040204" pitchFamily="34" charset="0"/>
                          <a:ea typeface="Tahoma" panose="020B0604030504040204" pitchFamily="34" charset="0"/>
                          <a:cs typeface="Tahoma" panose="020B0604030504040204" pitchFamily="34" charset="0"/>
                        </a:rPr>
                        <a:t>Duur</a:t>
                      </a:r>
                    </a:p>
                  </a:txBody>
                  <a:tcPr/>
                </a:tc>
                <a:extLst>
                  <a:ext uri="{0D108BD9-81ED-4DB2-BD59-A6C34878D82A}">
                    <a16:rowId xmlns:a16="http://schemas.microsoft.com/office/drawing/2014/main" val="2386833299"/>
                  </a:ext>
                </a:extLst>
              </a:tr>
              <a:tr h="335972">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Röntgenfoto longen</a:t>
                      </a:r>
                    </a:p>
                  </a:txBody>
                  <a:tcPr/>
                </a:tc>
                <a:tc>
                  <a:txBody>
                    <a:bodyPr/>
                    <a:lstStyle/>
                    <a:p>
                      <a:r>
                        <a:rPr lang="nl-BE" sz="1400" dirty="0">
                          <a:solidFill>
                            <a:schemeClr val="tx1"/>
                          </a:solidFill>
                          <a:latin typeface="Tahoma" panose="020B0604030504040204" pitchFamily="34" charset="0"/>
                          <a:ea typeface="Tahoma" panose="020B0604030504040204" pitchFamily="34" charset="0"/>
                          <a:cs typeface="Tahoma" panose="020B0604030504040204" pitchFamily="34" charset="0"/>
                        </a:rPr>
                        <a:t>0,06</a:t>
                      </a:r>
                    </a:p>
                  </a:txBody>
                  <a:tcPr/>
                </a:tc>
                <a:tc>
                  <a:txBody>
                    <a:bodyPr/>
                    <a:lstStyle/>
                    <a:p>
                      <a:r>
                        <a:rPr lang="nl-BE" sz="1400" dirty="0">
                          <a:solidFill>
                            <a:schemeClr val="tx1"/>
                          </a:solidFill>
                          <a:latin typeface="Tahoma" panose="020B0604030504040204" pitchFamily="34" charset="0"/>
                          <a:ea typeface="Tahoma" panose="020B0604030504040204" pitchFamily="34" charset="0"/>
                          <a:cs typeface="Tahoma" panose="020B0604030504040204" pitchFamily="34" charset="0"/>
                        </a:rPr>
                        <a:t>9 dagen</a:t>
                      </a:r>
                    </a:p>
                  </a:txBody>
                  <a:tcPr/>
                </a:tc>
                <a:extLst>
                  <a:ext uri="{0D108BD9-81ED-4DB2-BD59-A6C34878D82A}">
                    <a16:rowId xmlns:a16="http://schemas.microsoft.com/office/drawing/2014/main" val="26157959"/>
                  </a:ext>
                </a:extLst>
              </a:tr>
              <a:tr h="349828">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Röntgenfoto onderrug</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1,9</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9 maanden</a:t>
                      </a:r>
                    </a:p>
                  </a:txBody>
                  <a:tcPr/>
                </a:tc>
                <a:extLst>
                  <a:ext uri="{0D108BD9-81ED-4DB2-BD59-A6C34878D82A}">
                    <a16:rowId xmlns:a16="http://schemas.microsoft.com/office/drawing/2014/main" val="543010728"/>
                  </a:ext>
                </a:extLst>
              </a:tr>
              <a:tr h="349828">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Röntgenfoto buik</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0,5</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3 maanden</a:t>
                      </a:r>
                    </a:p>
                  </a:txBody>
                  <a:tcPr/>
                </a:tc>
                <a:extLst>
                  <a:ext uri="{0D108BD9-81ED-4DB2-BD59-A6C34878D82A}">
                    <a16:rowId xmlns:a16="http://schemas.microsoft.com/office/drawing/2014/main" val="1442236158"/>
                  </a:ext>
                </a:extLst>
              </a:tr>
              <a:tr h="364546">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Mammografie</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0,3</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 maand</a:t>
                      </a:r>
                    </a:p>
                  </a:txBody>
                  <a:tcPr/>
                </a:tc>
                <a:extLst>
                  <a:ext uri="{0D108BD9-81ED-4DB2-BD59-A6C34878D82A}">
                    <a16:rowId xmlns:a16="http://schemas.microsoft.com/office/drawing/2014/main" val="3648321100"/>
                  </a:ext>
                </a:extLst>
              </a:tr>
              <a:tr h="349828">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CT</a:t>
                      </a:r>
                      <a:r>
                        <a:rPr lang="nl-BE" sz="1400" baseline="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longen</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3</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15 maanden</a:t>
                      </a:r>
                    </a:p>
                  </a:txBody>
                  <a:tcPr/>
                </a:tc>
                <a:extLst>
                  <a:ext uri="{0D108BD9-81ED-4DB2-BD59-A6C34878D82A}">
                    <a16:rowId xmlns:a16="http://schemas.microsoft.com/office/drawing/2014/main" val="2662667267"/>
                  </a:ext>
                </a:extLst>
              </a:tr>
              <a:tr h="349828">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CT buik</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7</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3 jaar</a:t>
                      </a:r>
                    </a:p>
                  </a:txBody>
                  <a:tcPr/>
                </a:tc>
                <a:extLst>
                  <a:ext uri="{0D108BD9-81ED-4DB2-BD59-A6C34878D82A}">
                    <a16:rowId xmlns:a16="http://schemas.microsoft.com/office/drawing/2014/main" val="4238646190"/>
                  </a:ext>
                </a:extLst>
              </a:tr>
              <a:tr h="349828">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CT hoofd</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1,5</a:t>
                      </a:r>
                    </a:p>
                  </a:txBody>
                  <a:tcPr/>
                </a:tc>
                <a:tc>
                  <a:txBody>
                    <a:bodyPr/>
                    <a:lstStyle/>
                    <a:p>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8 maanden</a:t>
                      </a:r>
                    </a:p>
                  </a:txBody>
                  <a:tcPr/>
                </a:tc>
                <a:extLst>
                  <a:ext uri="{0D108BD9-81ED-4DB2-BD59-A6C34878D82A}">
                    <a16:rowId xmlns:a16="http://schemas.microsoft.com/office/drawing/2014/main" val="756638944"/>
                  </a:ext>
                </a:extLst>
              </a:tr>
            </a:tbl>
          </a:graphicData>
        </a:graphic>
      </p:graphicFrame>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3</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0096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kstvak 16"/>
          <p:cNvSpPr txBox="1"/>
          <p:nvPr/>
        </p:nvSpPr>
        <p:spPr>
          <a:xfrm>
            <a:off x="13852" y="12564"/>
            <a:ext cx="6848205" cy="10699501"/>
          </a:xfrm>
          <a:prstGeom prst="rect">
            <a:avLst/>
          </a:prstGeom>
          <a:noFill/>
          <a:ln>
            <a:noFill/>
          </a:ln>
        </p:spPr>
        <p:txBody>
          <a:bodyPr wrap="square" lIns="540000" tIns="540000" rIns="540000" bIns="720000" rtlCol="0">
            <a:spAutoFit/>
          </a:bodyPr>
          <a:lstStyle/>
          <a:p>
            <a:pPr>
              <a:spcBef>
                <a:spcPts val="1800"/>
              </a:spcBef>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6. Mogen zwangere patiënten röntgenonderzoeken ondergaan?</a:t>
            </a:r>
            <a:r>
              <a:rPr lang="nl-BE" sz="2400" dirty="0">
                <a:solidFill>
                  <a:srgbClr val="0055A4"/>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Zolang het medisch voordeel het kleine risico door straling overtreft, is het gebruik van röntgenstralen bij zwangere patiënten mogelijk. Zwangere vrouwen moeten hun arts en de medewerker op de afdeling medische beeldvorming inlichten over de zwangerschap en zelfs over de mogelijkheid van zwangerschap.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Wanneer de aanvragende arts en de radioloog op de hoogte zijn van een (mogelijke) zwangerschap, wegen zij de specifieke voordelen en risico’s voor een onderzoek nauwkeurig af. Hierbij is de lichaamsregio die onderzocht wordt een belangrijke factor. Niet-dringende onderzoeken kunnen eventueel uitgesteld worden en mogelijks kan een techniek zonder röntgenstralen worden gebruikt. In bepaalde gevallen is een onderzoek met röntgenstralen de meest aangewezen keuze. Met de moderne apparatuur en een juiste techniek kunnen röntgenonderzoeken van het hoofd, de hals, de ledematen, de longen en het hart veilig uitgevoerd </a:t>
            </a:r>
            <a:r>
              <a:rPr lang="nl-BE"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worden. Voor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andere röntgenonderzoeken nemen we bijkomende voorzorgsmaatregelen.</a:t>
            </a:r>
          </a:p>
          <a:p>
            <a:pPr algn="ctr">
              <a:lnSpc>
                <a:spcPct val="120000"/>
              </a:lnSpc>
            </a:pPr>
            <a:r>
              <a:rPr lang="nl-BE" sz="1400" b="1" dirty="0">
                <a:solidFill>
                  <a:srgbClr val="F26631"/>
                </a:solidFill>
                <a:latin typeface="Tahoma" panose="020B0604030504040204" pitchFamily="34" charset="0"/>
                <a:ea typeface="Tahoma" panose="020B0604030504040204" pitchFamily="34" charset="0"/>
                <a:cs typeface="Tahoma" panose="020B0604030504040204" pitchFamily="34" charset="0"/>
              </a:rPr>
              <a:t>Bent u zwanger, of bestaat de kans dat u zwanger bent, </a:t>
            </a:r>
          </a:p>
          <a:p>
            <a:pPr algn="ctr">
              <a:lnSpc>
                <a:spcPct val="120000"/>
              </a:lnSpc>
              <a:spcAft>
                <a:spcPts val="1800"/>
              </a:spcAft>
            </a:pPr>
            <a:r>
              <a:rPr lang="nl-BE" sz="1400" b="1" dirty="0">
                <a:solidFill>
                  <a:srgbClr val="F26631"/>
                </a:solidFill>
                <a:latin typeface="Tahoma" panose="020B0604030504040204" pitchFamily="34" charset="0"/>
                <a:ea typeface="Tahoma" panose="020B0604030504040204" pitchFamily="34" charset="0"/>
                <a:cs typeface="Tahoma" panose="020B0604030504040204" pitchFamily="34" charset="0"/>
              </a:rPr>
              <a:t>vertel dit dan aan een medewerker van de afdeling!</a:t>
            </a:r>
          </a:p>
          <a:p>
            <a:pPr lvl="0">
              <a:spcBef>
                <a:spcPts val="1800"/>
              </a:spcBef>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7. Is de stralingsdosis voor medisch-diagnostische onderzoeken veilig voor kinderen?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Onderzoeken die gebruik maken van röntgenstralen kunnen gebruikt worden bij kinderen, zolang het medisch belang van dergelijke onderzoeken groter is dan de mogelijke risico’s. Kinderen zijn gevoeliger dan volwassenen voor de effecten van straling. Uw arts zal daarom steeds eerst technieken zonder röntgenstralen in overweging nemen (zie vraag 8).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p:txBody>
      </p:sp>
      <p:sp>
        <p:nvSpPr>
          <p:cNvPr id="8" name="Tekstvak 7"/>
          <p:cNvSpPr txBox="1"/>
          <p:nvPr/>
        </p:nvSpPr>
        <p:spPr>
          <a:xfrm>
            <a:off x="116500" y="9607147"/>
            <a:ext cx="940526" cy="246221"/>
          </a:xfrm>
          <a:prstGeom prst="rect">
            <a:avLst/>
          </a:prstGeom>
          <a:noFill/>
        </p:spPr>
        <p:txBody>
          <a:bodyPr wrap="square" rtlCol="0">
            <a:spAutoFit/>
          </a:bodyPr>
          <a:lstStyle/>
          <a:p>
            <a:pPr algn="ctr"/>
            <a:fld id="{7A13CD0F-7886-42DC-BAD7-1DB972B3BCE5}"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4</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842" y="9215908"/>
            <a:ext cx="571500" cy="514350"/>
          </a:xfrm>
          <a:prstGeom prst="rect">
            <a:avLst/>
          </a:prstGeom>
        </p:spPr>
      </p:pic>
    </p:spTree>
    <p:extLst>
      <p:ext uri="{BB962C8B-B14F-4D97-AF65-F5344CB8AC3E}">
        <p14:creationId xmlns:p14="http://schemas.microsoft.com/office/powerpoint/2010/main" val="90483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kstvak 16"/>
          <p:cNvSpPr txBox="1"/>
          <p:nvPr/>
        </p:nvSpPr>
        <p:spPr>
          <a:xfrm>
            <a:off x="13852" y="12564"/>
            <a:ext cx="6848205" cy="6707575"/>
          </a:xfrm>
          <a:prstGeom prst="rect">
            <a:avLst/>
          </a:prstGeom>
          <a:noFill/>
          <a:ln>
            <a:noFill/>
          </a:ln>
        </p:spPr>
        <p:txBody>
          <a:bodyPr wrap="square" lIns="540000" tIns="540000" rIns="540000" bIns="720000" rtlCol="0">
            <a:spAutoFit/>
          </a:bodyPr>
          <a:lstStyle/>
          <a:p>
            <a:pPr>
              <a:lnSpc>
                <a:spcPct val="120000"/>
              </a:lnSpc>
              <a:spcBef>
                <a:spcPts val="1200"/>
              </a:spcBef>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Wanneer voorgesteld wordt om een onderzoek met röntgenstralen uit te voeren, betekent dit dat het niet uitvoeren van dit onderzoek een groter risico voor de gezondheid van het kind met zich meebrengt dan het stralingsrisico. Voor röntgenonderzoeken bij kinderen wordt gebruik gemaakt van aangepaste apparatuur en worden extra voorzorg-maatregelen genomen.</a:t>
            </a:r>
          </a:p>
          <a:p>
            <a:pPr>
              <a:lnSpc>
                <a:spcPct val="120000"/>
              </a:lnSpc>
              <a:spcBef>
                <a:spcPts val="1800"/>
              </a:spcBef>
              <a:spcAft>
                <a:spcPts val="12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8. Zijn er alternatieven voor röntgenstralen?</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Ja. Bij echografie en bij een MRI-scan wordt geen gebruik gemaakt van röntgenstralen.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Het is echter niet steeds mogelijk om deze technieken te gebruiken voor elk medisch probleem. Daarom kan het zijn dat voor uw aandoening en medische vraag het gebruik van deze technieken geen oplossing biedt.</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lvl="0">
              <a:lnSpc>
                <a:spcPct val="120000"/>
              </a:lnSpc>
              <a:spcAft>
                <a:spcPts val="600"/>
              </a:spcAft>
            </a:pPr>
            <a:r>
              <a:rPr lang="nl-BE" sz="2000" dirty="0">
                <a:solidFill>
                  <a:srgbClr val="0055A4"/>
                </a:solidFill>
                <a:latin typeface="Tahoma" panose="020B0604030504040204" pitchFamily="34" charset="0"/>
                <a:ea typeface="Tahoma" panose="020B0604030504040204" pitchFamily="34" charset="0"/>
                <a:cs typeface="Tahoma" panose="020B0604030504040204" pitchFamily="34" charset="0"/>
              </a:rPr>
              <a:t>9. Ben ik radioactief na dit onderzoek?</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Neen. Bij onderzoeken met röntgenstralen bent u nadien niet radioactief. Er zijn bijgevolg ook geen beperkingen voor contact met anderen.</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 name="Tekstvak 7"/>
          <p:cNvSpPr txBox="1"/>
          <p:nvPr/>
        </p:nvSpPr>
        <p:spPr>
          <a:xfrm>
            <a:off x="116500" y="9607147"/>
            <a:ext cx="940526" cy="246221"/>
          </a:xfrm>
          <a:prstGeom prst="rect">
            <a:avLst/>
          </a:prstGeom>
          <a:noFill/>
        </p:spPr>
        <p:txBody>
          <a:bodyPr wrap="square" rtlCol="0">
            <a:spAutoFit/>
          </a:bodyPr>
          <a:lstStyle/>
          <a:p>
            <a:pPr algn="ctr"/>
            <a:fld id="{7A13CD0F-7886-42DC-BAD7-1DB972B3BCE5}"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5</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842" y="9215908"/>
            <a:ext cx="571500" cy="514350"/>
          </a:xfrm>
          <a:prstGeom prst="rect">
            <a:avLst/>
          </a:prstGeom>
        </p:spPr>
      </p:pic>
      <p:sp>
        <p:nvSpPr>
          <p:cNvPr id="5" name="Afgeronde rechthoek 4"/>
          <p:cNvSpPr/>
          <p:nvPr/>
        </p:nvSpPr>
        <p:spPr>
          <a:xfrm>
            <a:off x="505691" y="6160675"/>
            <a:ext cx="5846618" cy="1108363"/>
          </a:xfrm>
          <a:prstGeom prst="round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lang="nl-BE" sz="1600" dirty="0">
                <a:solidFill>
                  <a:schemeClr val="bg1"/>
                </a:solidFill>
                <a:latin typeface="Tahoma" panose="020B0604030504040204" pitchFamily="34" charset="0"/>
                <a:ea typeface="Tahoma" panose="020B0604030504040204" pitchFamily="34" charset="0"/>
                <a:cs typeface="Tahoma" panose="020B0604030504040204" pitchFamily="34" charset="0"/>
              </a:rPr>
              <a:t>Indien u nog vragen hebt, aarzel dan niet om ze te stellen aan onze medewerkers op de dienst medische beeldvorming. Ze helpen u graag verder!</a:t>
            </a:r>
          </a:p>
        </p:txBody>
      </p:sp>
    </p:spTree>
    <p:extLst>
      <p:ext uri="{BB962C8B-B14F-4D97-AF65-F5344CB8AC3E}">
        <p14:creationId xmlns:p14="http://schemas.microsoft.com/office/powerpoint/2010/main" val="1855193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6</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
        <p:nvSpPr>
          <p:cNvPr id="5" name="Tekstvak 4"/>
          <p:cNvSpPr txBox="1"/>
          <p:nvPr/>
        </p:nvSpPr>
        <p:spPr>
          <a:xfrm>
            <a:off x="13852" y="12564"/>
            <a:ext cx="6848205" cy="7855645"/>
          </a:xfrm>
          <a:prstGeom prst="rect">
            <a:avLst/>
          </a:prstGeom>
          <a:noFill/>
          <a:ln>
            <a:noFill/>
          </a:ln>
        </p:spPr>
        <p:txBody>
          <a:bodyPr wrap="square" lIns="540000" tIns="540000" rIns="540000" bIns="720000" rtlCol="0">
            <a:spAutoFit/>
          </a:bodyPr>
          <a:lstStyle/>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4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Dit document werd opgesteld in het kader van de toolkit “Informatie aan de patiënt”. U bent vrij dit document aan te passen voor een efficiënt gebruik binnen uw ziekenhuis/dienst (bijvoorbeeld: eigen logo, integreren in reeds bestaande documenten, …). Gelieve steeds de referentie die u kan vinden op de eerste pagina op te nemen.</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Afgeronde rechthoek 5"/>
          <p:cNvSpPr/>
          <p:nvPr/>
        </p:nvSpPr>
        <p:spPr>
          <a:xfrm>
            <a:off x="505691" y="1224621"/>
            <a:ext cx="5846618" cy="3891665"/>
          </a:xfrm>
          <a:prstGeom prst="roundRect">
            <a:avLst>
              <a:gd name="adj" fmla="val 9134"/>
            </a:avLst>
          </a:prstGeom>
          <a:solidFill>
            <a:srgbClr val="F26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Aft>
                <a:spcPts val="600"/>
              </a:spcAft>
              <a:tabLst>
                <a:tab pos="2695575" algn="l"/>
              </a:tabLst>
            </a:pPr>
            <a:r>
              <a:rPr lang="nl-BE" sz="1600" dirty="0">
                <a:solidFill>
                  <a:schemeClr val="bg1"/>
                </a:solidFill>
                <a:latin typeface="Tahoma" panose="020B0604030504040204" pitchFamily="34" charset="0"/>
                <a:ea typeface="Tahoma" panose="020B0604030504040204" pitchFamily="34" charset="0"/>
                <a:cs typeface="Tahoma" panose="020B0604030504040204" pitchFamily="34" charset="0"/>
              </a:rPr>
              <a:t>Op de volgende websites kan u terecht voor meer uitgebreide informatie: </a:t>
            </a: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31825">
              <a:tabLst>
                <a:tab pos="447675" algn="l"/>
                <a:tab pos="2873375" algn="l"/>
                <a:tab pos="3135313" algn="l"/>
              </a:tabLst>
            </a:pPr>
            <a:r>
              <a:rPr lang="nl-BE" sz="1600" dirty="0">
                <a:solidFill>
                  <a:srgbClr val="00B0F0"/>
                </a:solidFill>
                <a:latin typeface="Tahoma" panose="020B0604030504040204" pitchFamily="34" charset="0"/>
                <a:ea typeface="Tahoma" panose="020B0604030504040204" pitchFamily="34" charset="0"/>
                <a:cs typeface="Tahoma" panose="020B0604030504040204" pitchFamily="34" charset="0"/>
                <a:hlinkClick r:id="rId3"/>
              </a:rPr>
              <a:t>www.fanc.fgov.be</a:t>
            </a:r>
            <a:r>
              <a:rPr lang="nl-BE" sz="1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nl-BE" sz="1600" dirty="0">
                <a:solidFill>
                  <a:srgbClr val="00B0F0"/>
                </a:solidFill>
                <a:latin typeface="Tahoma" panose="020B0604030504040204" pitchFamily="34" charset="0"/>
                <a:ea typeface="Tahoma" panose="020B0604030504040204" pitchFamily="34" charset="0"/>
                <a:cs typeface="Tahoma" panose="020B0604030504040204" pitchFamily="34" charset="0"/>
                <a:hlinkClick r:id="rId4"/>
              </a:rPr>
              <a:t>www.zuiningmetstraling.be</a:t>
            </a:r>
            <a:r>
              <a:rPr lang="nl-BE" sz="1600" dirty="0">
                <a:solidFill>
                  <a:srgbClr val="00B0F0"/>
                </a:solidFill>
                <a:latin typeface="Tahoma" panose="020B0604030504040204" pitchFamily="34" charset="0"/>
                <a:ea typeface="Tahoma" panose="020B0604030504040204" pitchFamily="34" charset="0"/>
                <a:cs typeface="Tahoma" panose="020B0604030504040204" pitchFamily="34" charset="0"/>
              </a:rPr>
              <a:t> </a:t>
            </a:r>
          </a:p>
          <a:p>
            <a:pPr marL="631825">
              <a:tabLst>
                <a:tab pos="447675" algn="l"/>
                <a:tab pos="2695575" algn="l"/>
              </a:tabLst>
            </a:pPr>
            <a:r>
              <a:rPr lang="nl-BE" sz="1600" dirty="0">
                <a:solidFill>
                  <a:schemeClr val="bg1"/>
                </a:solidFill>
                <a:latin typeface="Tahoma" panose="020B0604030504040204" pitchFamily="34" charset="0"/>
                <a:ea typeface="Tahoma" panose="020B0604030504040204" pitchFamily="34" charset="0"/>
                <a:cs typeface="Tahoma" panose="020B0604030504040204" pitchFamily="34" charset="0"/>
              </a:rPr>
              <a:t>&gt; Informatiedossiers </a:t>
            </a:r>
          </a:p>
          <a:p>
            <a:pPr marL="631825">
              <a:tabLst>
                <a:tab pos="447675" algn="l"/>
                <a:tab pos="2695575" algn="l"/>
              </a:tabLst>
            </a:pPr>
            <a:r>
              <a:rPr lang="nl-BE" sz="1600" dirty="0">
                <a:solidFill>
                  <a:schemeClr val="bg1"/>
                </a:solidFill>
                <a:latin typeface="Tahoma" panose="020B0604030504040204" pitchFamily="34" charset="0"/>
                <a:ea typeface="Tahoma" panose="020B0604030504040204" pitchFamily="34" charset="0"/>
                <a:cs typeface="Tahoma" panose="020B0604030504040204" pitchFamily="34" charset="0"/>
              </a:rPr>
              <a:t>&gt; Medische Toepassingen</a:t>
            </a:r>
          </a:p>
        </p:txBody>
      </p:sp>
      <p:pic>
        <p:nvPicPr>
          <p:cNvPr id="7"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691" y="7663647"/>
            <a:ext cx="2923309" cy="844106"/>
          </a:xfrm>
          <a:prstGeom prst="rect">
            <a:avLst/>
          </a:prstGeom>
        </p:spPr>
      </p:pic>
      <p:pic>
        <p:nvPicPr>
          <p:cNvPr id="8" name="Picture 36" descr="Gerelateerde afbeeldi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32860" y="7413482"/>
            <a:ext cx="2519449" cy="1094271"/>
          </a:xfrm>
          <a:prstGeom prst="rect">
            <a:avLst/>
          </a:prstGeom>
          <a:noFill/>
          <a:ln>
            <a:noFill/>
          </a:ln>
        </p:spPr>
      </p:pic>
      <p:pic>
        <p:nvPicPr>
          <p:cNvPr id="10" name="Picture 2"/>
          <p:cNvPicPr/>
          <p:nvPr/>
        </p:nvPicPr>
        <p:blipFill>
          <a:blip r:embed="rId7" cstate="print">
            <a:extLst>
              <a:ext uri="{28A0092B-C50C-407E-A947-70E740481C1C}">
                <a14:useLocalDpi xmlns:a14="http://schemas.microsoft.com/office/drawing/2010/main" val="0"/>
              </a:ext>
            </a:extLst>
          </a:blip>
          <a:stretch>
            <a:fillRect/>
          </a:stretch>
        </p:blipFill>
        <p:spPr>
          <a:xfrm>
            <a:off x="1370057" y="2193146"/>
            <a:ext cx="1620520" cy="1620520"/>
          </a:xfrm>
          <a:prstGeom prst="rect">
            <a:avLst/>
          </a:prstGeom>
        </p:spPr>
      </p:pic>
      <p:pic>
        <p:nvPicPr>
          <p:cNvPr id="11" name="Picture 3"/>
          <p:cNvPicPr/>
          <p:nvPr/>
        </p:nvPicPr>
        <p:blipFill>
          <a:blip r:embed="rId8">
            <a:extLst>
              <a:ext uri="{28A0092B-C50C-407E-A947-70E740481C1C}">
                <a14:useLocalDpi xmlns:a14="http://schemas.microsoft.com/office/drawing/2010/main" val="0"/>
              </a:ext>
            </a:extLst>
          </a:blip>
          <a:stretch>
            <a:fillRect/>
          </a:stretch>
        </p:blipFill>
        <p:spPr>
          <a:xfrm>
            <a:off x="3580388" y="2193781"/>
            <a:ext cx="1619885" cy="1619885"/>
          </a:xfrm>
          <a:prstGeom prst="rect">
            <a:avLst/>
          </a:prstGeom>
        </p:spPr>
      </p:pic>
    </p:spTree>
    <p:extLst>
      <p:ext uri="{BB962C8B-B14F-4D97-AF65-F5344CB8AC3E}">
        <p14:creationId xmlns:p14="http://schemas.microsoft.com/office/powerpoint/2010/main" val="100722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116500" y="9607147"/>
            <a:ext cx="940526" cy="246221"/>
          </a:xfrm>
          <a:prstGeom prst="rect">
            <a:avLst/>
          </a:prstGeom>
          <a:noFill/>
        </p:spPr>
        <p:txBody>
          <a:bodyPr wrap="square" rtlCol="0">
            <a:spAutoFit/>
          </a:bodyPr>
          <a:lstStyle/>
          <a:p>
            <a:pPr algn="ctr"/>
            <a:fld id="{7A13CD0F-7886-42DC-BAD7-1DB972B3BCE5}"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7</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842" y="9215908"/>
            <a:ext cx="571500" cy="514350"/>
          </a:xfrm>
          <a:prstGeom prst="rect">
            <a:avLst/>
          </a:prstGeom>
        </p:spPr>
      </p:pic>
      <p:sp>
        <p:nvSpPr>
          <p:cNvPr id="5" name="Tekstvak 4"/>
          <p:cNvSpPr txBox="1"/>
          <p:nvPr/>
        </p:nvSpPr>
        <p:spPr>
          <a:xfrm>
            <a:off x="0" y="-136"/>
            <a:ext cx="6858000" cy="6439873"/>
          </a:xfrm>
          <a:prstGeom prst="rect">
            <a:avLst/>
          </a:prstGeom>
          <a:noFill/>
          <a:ln>
            <a:noFill/>
          </a:ln>
        </p:spPr>
        <p:txBody>
          <a:bodyPr wrap="square" lIns="540000" tIns="540000" rIns="540000" bIns="720000" rtlCol="0">
            <a:spAutoFit/>
          </a:bodyPr>
          <a:lstStyle/>
          <a:p>
            <a:pPr>
              <a:lnSpc>
                <a:spcPct val="90000"/>
              </a:lnSpc>
              <a:spcBef>
                <a:spcPts val="2400"/>
              </a:spcBef>
            </a:pPr>
            <a:r>
              <a:rPr lang="nl-BE" sz="2400" dirty="0">
                <a:solidFill>
                  <a:srgbClr val="0055A4"/>
                </a:solidFill>
                <a:latin typeface="Tahoma" panose="020B0604030504040204" pitchFamily="34" charset="0"/>
                <a:ea typeface="Tahoma" panose="020B0604030504040204" pitchFamily="34" charset="0"/>
                <a:cs typeface="Tahoma" panose="020B0604030504040204" pitchFamily="34" charset="0"/>
              </a:rPr>
              <a:t>Contactgegevens </a:t>
            </a:r>
          </a:p>
          <a:p>
            <a:pPr>
              <a:lnSpc>
                <a:spcPct val="90000"/>
              </a:lnSpc>
              <a:spcBef>
                <a:spcPts val="600"/>
              </a:spcBef>
              <a:spcAft>
                <a:spcPts val="1800"/>
              </a:spcAft>
            </a:pPr>
            <a:r>
              <a:rPr lang="nl-BE" sz="2400" dirty="0">
                <a:solidFill>
                  <a:srgbClr val="0055A4"/>
                </a:solidFill>
                <a:latin typeface="Tahoma" panose="020B0604030504040204" pitchFamily="34" charset="0"/>
                <a:ea typeface="Tahoma" panose="020B0604030504040204" pitchFamily="34" charset="0"/>
                <a:cs typeface="Tahoma" panose="020B0604030504040204" pitchFamily="34" charset="0"/>
              </a:rPr>
              <a:t>Dienst Medische Beeldvorming </a:t>
            </a:r>
          </a:p>
          <a:p>
            <a:r>
              <a:rPr lang="nl-BE" sz="1400" b="1" dirty="0">
                <a:solidFill>
                  <a:srgbClr val="00AEEF"/>
                </a:solidFill>
                <a:latin typeface="Tahoma" panose="020B0604030504040204" pitchFamily="34" charset="0"/>
                <a:ea typeface="Tahoma" panose="020B0604030504040204" pitchFamily="34" charset="0"/>
                <a:cs typeface="Tahoma" panose="020B0604030504040204" pitchFamily="34" charset="0"/>
              </a:rPr>
              <a:t>Campus Aalst </a:t>
            </a:r>
            <a:endParaRPr lang="nl-BE" sz="1400" dirty="0">
              <a:solidFill>
                <a:srgbClr val="00AEEF"/>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Moorselbaan 164 - 9300 Aalst </a:t>
            </a:r>
          </a:p>
          <a:p>
            <a:pPr>
              <a:lnSpc>
                <a:spcPct val="120000"/>
              </a:lnSpc>
            </a:pPr>
            <a:r>
              <a:rPr lang="fr-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Tel: 053 72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42 53</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Fax: 053 72 41 23</a:t>
            </a:r>
          </a:p>
          <a:p>
            <a:pPr>
              <a:lnSpc>
                <a:spcPct val="120000"/>
              </a:lnSpc>
            </a:pPr>
            <a:r>
              <a:rPr lang="fr-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Mbv.Aalst@olvz-aalst.be</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spcBef>
                <a:spcPts val="900"/>
              </a:spcBef>
            </a:pPr>
            <a:r>
              <a:rPr lang="fr-BE" sz="1400" b="1" dirty="0">
                <a:solidFill>
                  <a:srgbClr val="00AEEF"/>
                </a:solidFill>
                <a:latin typeface="Tahoma" panose="020B0604030504040204" pitchFamily="34" charset="0"/>
                <a:ea typeface="Tahoma" panose="020B0604030504040204" pitchFamily="34" charset="0"/>
                <a:cs typeface="Tahoma" panose="020B0604030504040204" pitchFamily="34" charset="0"/>
              </a:rPr>
              <a:t>Campus Asse</a:t>
            </a:r>
            <a:endParaRPr lang="nl-BE" sz="1400" dirty="0">
              <a:solidFill>
                <a:srgbClr val="00AEEF"/>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Bloklaan 5 - 1730 Asse </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Tel: 02 300 62 57</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Fax: 02 300 62 59</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Mbv.Asse@olvz-aalst.be</a:t>
            </a:r>
          </a:p>
          <a:p>
            <a:pPr>
              <a:spcBef>
                <a:spcPts val="900"/>
              </a:spcBef>
            </a:pPr>
            <a:r>
              <a:rPr lang="nl-BE" sz="1400" b="1" dirty="0">
                <a:solidFill>
                  <a:srgbClr val="00AEEF"/>
                </a:solidFill>
                <a:latin typeface="Tahoma" panose="020B0604030504040204" pitchFamily="34" charset="0"/>
                <a:ea typeface="Tahoma" panose="020B0604030504040204" pitchFamily="34" charset="0"/>
                <a:cs typeface="Tahoma" panose="020B0604030504040204" pitchFamily="34" charset="0"/>
              </a:rPr>
              <a:t>Campus Ninove</a:t>
            </a:r>
            <a:endParaRPr lang="nl-BE" sz="1400" dirty="0">
              <a:solidFill>
                <a:srgbClr val="00AEEF"/>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Biezenstraat 2 - 9400 Ninove</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Tel: 054 31 20 10</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Fax: 054 31 20 15</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Mbv.Ninove@olvz-aalst.be</a:t>
            </a:r>
          </a:p>
          <a:p>
            <a:pPr algn="just">
              <a:spcAft>
                <a:spcPts val="12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181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8</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
        <p:nvSpPr>
          <p:cNvPr id="7" name="Rechthoek 6"/>
          <p:cNvSpPr/>
          <p:nvPr/>
        </p:nvSpPr>
        <p:spPr>
          <a:xfrm>
            <a:off x="3707212" y="5165844"/>
            <a:ext cx="2523051" cy="3909468"/>
          </a:xfrm>
          <a:prstGeom prst="rect">
            <a:avLst/>
          </a:prstGeom>
        </p:spPr>
        <p:txBody>
          <a:bodyPr wrap="square">
            <a:spAutoFit/>
          </a:bodyPr>
          <a:lstStyle/>
          <a:p>
            <a:pPr>
              <a:lnSpc>
                <a:spcPct val="120000"/>
              </a:lnSpc>
              <a:spcAft>
                <a:spcPts val="600"/>
              </a:spcAft>
            </a:pPr>
            <a:endParaRPr lang="nl-BE" sz="1050" spc="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r>
              <a:rPr lang="nl-BE" sz="1050" spc="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Disclaimer</a:t>
            </a:r>
          </a:p>
          <a:p>
            <a:pPr>
              <a:lnSpc>
                <a:spcPct val="120000"/>
              </a:lnSpc>
            </a:pPr>
            <a:r>
              <a:rPr lang="nl-BE" sz="105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De informatie in deze brochure is van algemene aard en is bedoeld om u een globaal beeld te geven van de zorg en voorlichting die u kunt verwachten. In iedere situatie, en dus ook de uwe, kunnen andere adviezen of procedures van toepassing zijn. Deze brochure vervangt dus niet de informatie die u van uw behandelend arts reeds kreeg en die rekening houdt met uw specifieke toestand. Zijn er na het lezen van deze brochure nog vragen schrijf deze eventueel op en bespreek ze in ieder geval met uw behandelend arts.</a:t>
            </a:r>
            <a:endPar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pPr>
            <a:r>
              <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Versie 28/05/2020	</a:t>
            </a:r>
          </a:p>
          <a:p>
            <a:pPr>
              <a:lnSpc>
                <a:spcPct val="120000"/>
              </a:lnSpc>
            </a:pPr>
            <a:endPar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93741148"/>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A642181935F541BFD004DFA5CD0B19" ma:contentTypeVersion="11" ma:contentTypeDescription="Create a new document." ma:contentTypeScope="" ma:versionID="7db7c50f816692ee466faae479b84002">
  <xsd:schema xmlns:xsd="http://www.w3.org/2001/XMLSchema" xmlns:xs="http://www.w3.org/2001/XMLSchema" xmlns:p="http://schemas.microsoft.com/office/2006/metadata/properties" xmlns:ns3="c782e0b1-556c-4905-add2-7168bfd53982" xmlns:ns4="172739aa-7c5e-4498-8314-b2e604b365ce" targetNamespace="http://schemas.microsoft.com/office/2006/metadata/properties" ma:root="true" ma:fieldsID="d0f192affe0bfad6293307fa1efa28c6" ns3:_="" ns4:_="">
    <xsd:import namespace="c782e0b1-556c-4905-add2-7168bfd53982"/>
    <xsd:import namespace="172739aa-7c5e-4498-8314-b2e604b365c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82e0b1-556c-4905-add2-7168bfd5398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2739aa-7c5e-4498-8314-b2e604b365c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AE4703-6121-4DE0-AC98-266463E8A68A}">
  <ds:schemaRefs>
    <ds:schemaRef ds:uri="http://schemas.microsoft.com/sharepoint/v3/contenttype/forms"/>
  </ds:schemaRefs>
</ds:datastoreItem>
</file>

<file path=customXml/itemProps2.xml><?xml version="1.0" encoding="utf-8"?>
<ds:datastoreItem xmlns:ds="http://schemas.openxmlformats.org/officeDocument/2006/customXml" ds:itemID="{47BF33DF-957A-4E19-82AA-5676F49B8FF4}">
  <ds:schemaRefs>
    <ds:schemaRef ds:uri="172739aa-7c5e-4498-8314-b2e604b365ce"/>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dcmitype/"/>
    <ds:schemaRef ds:uri="c782e0b1-556c-4905-add2-7168bfd53982"/>
    <ds:schemaRef ds:uri="http://schemas.microsoft.com/office/infopath/2007/PartnerControls"/>
  </ds:schemaRefs>
</ds:datastoreItem>
</file>

<file path=customXml/itemProps3.xml><?xml version="1.0" encoding="utf-8"?>
<ds:datastoreItem xmlns:ds="http://schemas.openxmlformats.org/officeDocument/2006/customXml" ds:itemID="{9EB50DFF-A1E2-46A5-BF93-B711EBEB98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82e0b1-556c-4905-add2-7168bfd53982"/>
    <ds:schemaRef ds:uri="172739aa-7c5e-4498-8314-b2e604b365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TotalTime>
  <Words>834</Words>
  <Application>Microsoft Office PowerPoint</Application>
  <PresentationFormat>A4 Paper (210x297 mm)</PresentationFormat>
  <Paragraphs>133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OLVZ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Chris Van Raemdonck</dc:creator>
  <cp:lastModifiedBy>VAN SLAMBROUCK Katrien</cp:lastModifiedBy>
  <cp:revision>109</cp:revision>
  <cp:lastPrinted>2020-03-03T08:04:52Z</cp:lastPrinted>
  <dcterms:created xsi:type="dcterms:W3CDTF">2018-11-21T13:26:17Z</dcterms:created>
  <dcterms:modified xsi:type="dcterms:W3CDTF">2020-06-10T13:23:10Z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0x0101006AA642181935F541BFD004DFA5CD0B19</vt:lpwstr>
  </property>
</Properties>
</file>